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9" r:id="rId5"/>
    <p:sldId id="409" r:id="rId6"/>
    <p:sldId id="411" r:id="rId7"/>
    <p:sldId id="413" r:id="rId8"/>
    <p:sldId id="414" r:id="rId9"/>
    <p:sldId id="437" r:id="rId10"/>
    <p:sldId id="416" r:id="rId11"/>
    <p:sldId id="415" r:id="rId12"/>
    <p:sldId id="417" r:id="rId13"/>
    <p:sldId id="418" r:id="rId14"/>
    <p:sldId id="419" r:id="rId15"/>
    <p:sldId id="423" r:id="rId16"/>
    <p:sldId id="424" r:id="rId17"/>
    <p:sldId id="435" r:id="rId18"/>
    <p:sldId id="425" r:id="rId19"/>
    <p:sldId id="421" r:id="rId20"/>
    <p:sldId id="422" r:id="rId21"/>
    <p:sldId id="430" r:id="rId22"/>
    <p:sldId id="431" r:id="rId23"/>
    <p:sldId id="429" r:id="rId24"/>
    <p:sldId id="433" r:id="rId25"/>
    <p:sldId id="434" r:id="rId26"/>
    <p:sldId id="426" r:id="rId27"/>
    <p:sldId id="427" r:id="rId28"/>
    <p:sldId id="428" r:id="rId29"/>
    <p:sldId id="412" r:id="rId30"/>
    <p:sldId id="432"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20"/>
    <a:srgbClr val="4978BC"/>
    <a:srgbClr val="2293B5"/>
    <a:srgbClr val="6388D1"/>
    <a:srgbClr val="0D6B92"/>
    <a:srgbClr val="42C1F0"/>
    <a:srgbClr val="00994C"/>
    <a:srgbClr val="89BF15"/>
    <a:srgbClr val="59651D"/>
    <a:srgbClr val="0C61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5" autoAdjust="0"/>
    <p:restoredTop sz="85379" autoAdjust="0"/>
  </p:normalViewPr>
  <p:slideViewPr>
    <p:cSldViewPr snapToGrid="0">
      <p:cViewPr varScale="1">
        <p:scale>
          <a:sx n="80" d="100"/>
          <a:sy n="80" d="100"/>
        </p:scale>
        <p:origin x="1216" y="176"/>
      </p:cViewPr>
      <p:guideLst>
        <p:guide orient="horz" pos="2160"/>
        <p:guide pos="3840"/>
      </p:guideLst>
    </p:cSldViewPr>
  </p:slideViewPr>
  <p:notesTextViewPr>
    <p:cViewPr>
      <p:scale>
        <a:sx n="3" d="2"/>
        <a:sy n="3" d="2"/>
      </p:scale>
      <p:origin x="0" y="0"/>
    </p:cViewPr>
  </p:notesTextViewPr>
  <p:sorterViewPr>
    <p:cViewPr>
      <p:scale>
        <a:sx n="100" d="100"/>
        <a:sy n="100" d="100"/>
      </p:scale>
      <p:origin x="0" y="-10757"/>
    </p:cViewPr>
  </p:sorterViewPr>
  <p:notesViewPr>
    <p:cSldViewPr snapToGrid="0" showGuide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317860-880B-46B5-A393-68F9816693CE}" type="datetimeFigureOut">
              <a:rPr lang="en-US" smtClean="0"/>
              <a:t>4/28/17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DC215D-90ED-4E06-856C-89293B0D18FC}" type="slidenum">
              <a:rPr lang="en-US" smtClean="0"/>
              <a:t>‹#›</a:t>
            </a:fld>
            <a:endParaRPr lang="en-US"/>
          </a:p>
        </p:txBody>
      </p:sp>
    </p:spTree>
    <p:extLst>
      <p:ext uri="{BB962C8B-B14F-4D97-AF65-F5344CB8AC3E}">
        <p14:creationId xmlns:p14="http://schemas.microsoft.com/office/powerpoint/2010/main" val="3210645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D29D8-E1A1-4C6A-BB2A-CFA43F038D40}" type="datetimeFigureOut">
              <a:rPr lang="en-US" smtClean="0"/>
              <a:t>4/28/17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39F4A-548E-412F-90A5-D2275BF935C1}" type="slidenum">
              <a:rPr lang="en-US" smtClean="0"/>
              <a:t>‹#›</a:t>
            </a:fld>
            <a:endParaRPr lang="en-US" dirty="0"/>
          </a:p>
        </p:txBody>
      </p:sp>
    </p:spTree>
    <p:extLst>
      <p:ext uri="{BB962C8B-B14F-4D97-AF65-F5344CB8AC3E}">
        <p14:creationId xmlns:p14="http://schemas.microsoft.com/office/powerpoint/2010/main" val="36758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a:t>
            </a:fld>
            <a:endParaRPr lang="en-US" dirty="0"/>
          </a:p>
        </p:txBody>
      </p:sp>
    </p:spTree>
    <p:extLst>
      <p:ext uri="{BB962C8B-B14F-4D97-AF65-F5344CB8AC3E}">
        <p14:creationId xmlns:p14="http://schemas.microsoft.com/office/powerpoint/2010/main" val="428112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11</a:t>
            </a:fld>
            <a:endParaRPr lang="en-US" dirty="0"/>
          </a:p>
        </p:txBody>
      </p:sp>
    </p:spTree>
    <p:extLst>
      <p:ext uri="{BB962C8B-B14F-4D97-AF65-F5344CB8AC3E}">
        <p14:creationId xmlns:p14="http://schemas.microsoft.com/office/powerpoint/2010/main" val="190886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because the Joint Commission is going through the process of approval through CMS, the guidelines are subject to change. </a:t>
            </a:r>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12</a:t>
            </a:fld>
            <a:endParaRPr lang="en-US" dirty="0"/>
          </a:p>
        </p:txBody>
      </p:sp>
    </p:spTree>
    <p:extLst>
      <p:ext uri="{BB962C8B-B14F-4D97-AF65-F5344CB8AC3E}">
        <p14:creationId xmlns:p14="http://schemas.microsoft.com/office/powerpoint/2010/main" val="123130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focus on the communication plan and how it affects</a:t>
            </a:r>
            <a:r>
              <a:rPr lang="en-US" baseline="0" dirty="0" smtClean="0"/>
              <a:t> you’re overall EP plan. </a:t>
            </a:r>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13</a:t>
            </a:fld>
            <a:endParaRPr lang="en-US" dirty="0"/>
          </a:p>
        </p:txBody>
      </p:sp>
    </p:spTree>
    <p:extLst>
      <p:ext uri="{BB962C8B-B14F-4D97-AF65-F5344CB8AC3E}">
        <p14:creationId xmlns:p14="http://schemas.microsoft.com/office/powerpoint/2010/main" val="219530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Joint Commission will be expanding their coordination with the local community as well. </a:t>
            </a:r>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15</a:t>
            </a:fld>
            <a:endParaRPr lang="en-US" dirty="0"/>
          </a:p>
        </p:txBody>
      </p:sp>
    </p:spTree>
    <p:extLst>
      <p:ext uri="{BB962C8B-B14F-4D97-AF65-F5344CB8AC3E}">
        <p14:creationId xmlns:p14="http://schemas.microsoft.com/office/powerpoint/2010/main" val="67068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16</a:t>
            </a:fld>
            <a:endParaRPr lang="en-US" dirty="0"/>
          </a:p>
        </p:txBody>
      </p:sp>
    </p:spTree>
    <p:extLst>
      <p:ext uri="{BB962C8B-B14F-4D97-AF65-F5344CB8AC3E}">
        <p14:creationId xmlns:p14="http://schemas.microsoft.com/office/powerpoint/2010/main" val="163989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18</a:t>
            </a:fld>
            <a:endParaRPr lang="en-US" dirty="0"/>
          </a:p>
        </p:txBody>
      </p:sp>
    </p:spTree>
    <p:extLst>
      <p:ext uri="{BB962C8B-B14F-4D97-AF65-F5344CB8AC3E}">
        <p14:creationId xmlns:p14="http://schemas.microsoft.com/office/powerpoint/2010/main" val="26688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20</a:t>
            </a:fld>
            <a:endParaRPr lang="en-US" dirty="0"/>
          </a:p>
        </p:txBody>
      </p:sp>
    </p:spTree>
    <p:extLst>
      <p:ext uri="{BB962C8B-B14F-4D97-AF65-F5344CB8AC3E}">
        <p14:creationId xmlns:p14="http://schemas.microsoft.com/office/powerpoint/2010/main" val="165353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22</a:t>
            </a:fld>
            <a:endParaRPr lang="en-US" dirty="0"/>
          </a:p>
        </p:txBody>
      </p:sp>
    </p:spTree>
    <p:extLst>
      <p:ext uri="{BB962C8B-B14F-4D97-AF65-F5344CB8AC3E}">
        <p14:creationId xmlns:p14="http://schemas.microsoft.com/office/powerpoint/2010/main" val="1140642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https://www.law.cornell.edu/cfr/text/42/488.28 … https://www.law.cornell.edu/cfr/text/42/part-488</a:t>
            </a:r>
          </a:p>
          <a:p>
            <a:pPr marL="228600" indent="-228600">
              <a:buAutoNum type="arabicPeriod"/>
            </a:pPr>
            <a:r>
              <a:rPr lang="en-US" dirty="0" smtClean="0"/>
              <a:t>https://www.law.cornell.edu/cfr/text/42/488.438</a:t>
            </a:r>
          </a:p>
          <a:p>
            <a:pPr marL="228600" indent="-228600">
              <a:buAutoNum type="arabicPeriod"/>
            </a:pPr>
            <a:r>
              <a:rPr lang="en-US" dirty="0" smtClean="0"/>
              <a:t>https://www.law.cornell.edu/cfr/text/42/488.845</a:t>
            </a:r>
          </a:p>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23</a:t>
            </a:fld>
            <a:endParaRPr lang="en-US" dirty="0"/>
          </a:p>
        </p:txBody>
      </p:sp>
    </p:spTree>
    <p:extLst>
      <p:ext uri="{BB962C8B-B14F-4D97-AF65-F5344CB8AC3E}">
        <p14:creationId xmlns:p14="http://schemas.microsoft.com/office/powerpoint/2010/main" val="266403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24</a:t>
            </a:fld>
            <a:endParaRPr lang="en-US" dirty="0"/>
          </a:p>
        </p:txBody>
      </p:sp>
    </p:spTree>
    <p:extLst>
      <p:ext uri="{BB962C8B-B14F-4D97-AF65-F5344CB8AC3E}">
        <p14:creationId xmlns:p14="http://schemas.microsoft.com/office/powerpoint/2010/main" val="66225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D39F4A-548E-412F-90A5-D2275BF935C1}" type="slidenum">
              <a:rPr lang="en-US" smtClean="0"/>
              <a:t>2</a:t>
            </a:fld>
            <a:endParaRPr lang="en-US" dirty="0"/>
          </a:p>
        </p:txBody>
      </p:sp>
    </p:spTree>
    <p:extLst>
      <p:ext uri="{BB962C8B-B14F-4D97-AF65-F5344CB8AC3E}">
        <p14:creationId xmlns:p14="http://schemas.microsoft.com/office/powerpoint/2010/main" val="1531422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defTabSz="932871">
              <a:defRPr/>
            </a:pPr>
            <a:fld id="{DFD39F4A-548E-412F-90A5-D2275BF935C1}" type="slidenum">
              <a:rPr lang="en-US">
                <a:solidFill>
                  <a:prstClr val="black"/>
                </a:solidFill>
                <a:latin typeface="Calibri" panose="020F0502020204030204"/>
              </a:rPr>
              <a:pPr defTabSz="932871">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696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27</a:t>
            </a:fld>
            <a:endParaRPr lang="en-US" dirty="0"/>
          </a:p>
        </p:txBody>
      </p:sp>
    </p:spTree>
    <p:extLst>
      <p:ext uri="{BB962C8B-B14F-4D97-AF65-F5344CB8AC3E}">
        <p14:creationId xmlns:p14="http://schemas.microsoft.com/office/powerpoint/2010/main" val="187265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3</a:t>
            </a:fld>
            <a:endParaRPr lang="en-US" dirty="0"/>
          </a:p>
        </p:txBody>
      </p:sp>
    </p:spTree>
    <p:extLst>
      <p:ext uri="{BB962C8B-B14F-4D97-AF65-F5344CB8AC3E}">
        <p14:creationId xmlns:p14="http://schemas.microsoft.com/office/powerpoint/2010/main" val="132422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4</a:t>
            </a:fld>
            <a:endParaRPr lang="en-US" dirty="0"/>
          </a:p>
        </p:txBody>
      </p:sp>
    </p:spTree>
    <p:extLst>
      <p:ext uri="{BB962C8B-B14F-4D97-AF65-F5344CB8AC3E}">
        <p14:creationId xmlns:p14="http://schemas.microsoft.com/office/powerpoint/2010/main" val="86489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Hurricane Katrina came ashore in New Orleans, Memorial Hospital survived the initial impact of the storm, but then flooded and lost power for five days. Lives were lost from poor communications and everyone knew it was time to upgrade the way we address emergency preparedness planning at healthcare facilities. </a:t>
            </a:r>
          </a:p>
          <a:p>
            <a:endParaRPr lang="en-US" baseline="0" dirty="0" smtClean="0"/>
          </a:p>
          <a:p>
            <a:r>
              <a:rPr lang="en-US" baseline="0" dirty="0" smtClean="0"/>
              <a:t>The CMS planning process took several years, but when Hurricane Sandy hit the East Coast, there was a renewed sense of urgency to complete the Final Rule, which was published in the Fall 2016.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5</a:t>
            </a:fld>
            <a:endParaRPr lang="en-US" dirty="0"/>
          </a:p>
        </p:txBody>
      </p:sp>
    </p:spTree>
    <p:extLst>
      <p:ext uri="{BB962C8B-B14F-4D97-AF65-F5344CB8AC3E}">
        <p14:creationId xmlns:p14="http://schemas.microsoft.com/office/powerpoint/2010/main" val="140580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7</a:t>
            </a:fld>
            <a:endParaRPr lang="en-US" dirty="0"/>
          </a:p>
        </p:txBody>
      </p:sp>
    </p:spTree>
    <p:extLst>
      <p:ext uri="{BB962C8B-B14F-4D97-AF65-F5344CB8AC3E}">
        <p14:creationId xmlns:p14="http://schemas.microsoft.com/office/powerpoint/2010/main" val="62840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Assessment &amp; Planning, evaluating</a:t>
            </a:r>
            <a:r>
              <a:rPr lang="en-US" baseline="0" dirty="0" smtClean="0"/>
              <a:t> the risks in your area and planning for your unique needs such as weather events, or other risks based on location or population among other considerations</a:t>
            </a:r>
          </a:p>
          <a:p>
            <a:r>
              <a:rPr lang="en-US" baseline="0" dirty="0" smtClean="0"/>
              <a:t>Policies &amp; Procedures, developing the plan to execute if an incident occurs, making sure all stakeholders are at the table and contributing to the discussion</a:t>
            </a:r>
          </a:p>
          <a:p>
            <a:r>
              <a:rPr lang="en-US" baseline="0" dirty="0" smtClean="0"/>
              <a:t>Training and Testing: Developing 2 drills annually and evaluating and improving your plans as you learn by doing </a:t>
            </a:r>
          </a:p>
          <a:p>
            <a:r>
              <a:rPr lang="en-US" baseline="0" dirty="0" smtClean="0"/>
              <a:t>Communication Plan:  Having a robust communication plan that meets the new criteria (more on that in a minute) </a:t>
            </a:r>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8</a:t>
            </a:fld>
            <a:endParaRPr lang="en-US" dirty="0"/>
          </a:p>
        </p:txBody>
      </p:sp>
    </p:spTree>
    <p:extLst>
      <p:ext uri="{BB962C8B-B14F-4D97-AF65-F5344CB8AC3E}">
        <p14:creationId xmlns:p14="http://schemas.microsoft.com/office/powerpoint/2010/main" val="24030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Joint Commission, the ambulatory and home care settings are getting the biggest shifts in requirements. </a:t>
            </a:r>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9</a:t>
            </a:fld>
            <a:endParaRPr lang="en-US" dirty="0"/>
          </a:p>
        </p:txBody>
      </p:sp>
    </p:spTree>
    <p:extLst>
      <p:ext uri="{BB962C8B-B14F-4D97-AF65-F5344CB8AC3E}">
        <p14:creationId xmlns:p14="http://schemas.microsoft.com/office/powerpoint/2010/main" val="49297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the</a:t>
            </a:r>
            <a:r>
              <a:rPr lang="en-US" baseline="0" dirty="0" smtClean="0"/>
              <a:t> Joint Commission Guidelines will cover you for the CMS Final Rule, that’s not quite right.  </a:t>
            </a:r>
            <a:endParaRPr lang="en-US" dirty="0"/>
          </a:p>
        </p:txBody>
      </p:sp>
      <p:sp>
        <p:nvSpPr>
          <p:cNvPr id="4" name="Slide Number Placeholder 3"/>
          <p:cNvSpPr>
            <a:spLocks noGrp="1"/>
          </p:cNvSpPr>
          <p:nvPr>
            <p:ph type="sldNum" sz="quarter" idx="10"/>
          </p:nvPr>
        </p:nvSpPr>
        <p:spPr/>
        <p:txBody>
          <a:bodyPr/>
          <a:lstStyle/>
          <a:p>
            <a:fld id="{DFD39F4A-548E-412F-90A5-D2275BF935C1}" type="slidenum">
              <a:rPr lang="en-US" smtClean="0"/>
              <a:t>10</a:t>
            </a:fld>
            <a:endParaRPr lang="en-US" dirty="0"/>
          </a:p>
        </p:txBody>
      </p:sp>
    </p:spTree>
    <p:extLst>
      <p:ext uri="{BB962C8B-B14F-4D97-AF65-F5344CB8AC3E}">
        <p14:creationId xmlns:p14="http://schemas.microsoft.com/office/powerpoint/2010/main" val="36133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smtClean="0"/>
              <a:t>Click to edit Master text styles</a:t>
            </a:r>
          </a:p>
        </p:txBody>
      </p:sp>
      <p:sp>
        <p:nvSpPr>
          <p:cNvPr id="5" name="Text Placeholder 4"/>
          <p:cNvSpPr>
            <a:spLocks noGrp="1"/>
          </p:cNvSpPr>
          <p:nvPr>
            <p:ph type="body" sz="quarter" idx="12"/>
          </p:nvPr>
        </p:nvSpPr>
        <p:spPr>
          <a:xfrm>
            <a:off x="254000" y="962025"/>
            <a:ext cx="11582400" cy="5248275"/>
          </a:xfrm>
          <a:prstGeom prst="rect">
            <a:avLst/>
          </a:prstGeom>
        </p:spPr>
        <p:txBody>
          <a:bodyPr/>
          <a:lstStyle>
            <a:lvl1pPr marL="228600" indent="-228600">
              <a:buClr>
                <a:schemeClr val="accent2"/>
              </a:buClr>
              <a:buFont typeface="Century Gothic" panose="020B0502020202020204" pitchFamily="34" charset="0"/>
              <a:buChar char="+"/>
              <a:defRPr sz="2400" b="1">
                <a:solidFill>
                  <a:schemeClr val="tx2"/>
                </a:solidFill>
              </a:defRPr>
            </a:lvl1pPr>
            <a:lvl2pPr marL="685800" indent="-228600">
              <a:buClr>
                <a:schemeClr val="accent2"/>
              </a:buClr>
              <a:buFont typeface="Arial" panose="020B0604020202020204" pitchFamily="34" charset="0"/>
              <a:buChar char="•"/>
              <a:defRPr sz="2000">
                <a:solidFill>
                  <a:schemeClr val="tx2"/>
                </a:solidFill>
              </a:defRPr>
            </a:lvl2pPr>
            <a:lvl3pPr marL="1143000" indent="-228600">
              <a:buClr>
                <a:schemeClr val="accent2"/>
              </a:buClr>
              <a:buFont typeface="Century Gothic" panose="020B0502020202020204" pitchFamily="34" charset="0"/>
              <a:buChar char="–"/>
              <a:defRPr sz="1800">
                <a:solidFill>
                  <a:schemeClr val="tx2"/>
                </a:solidFill>
              </a:defRPr>
            </a:lvl3pPr>
            <a:lvl4pPr marL="1600200" indent="-228600">
              <a:buClr>
                <a:schemeClr val="accent2"/>
              </a:buClr>
              <a:buFont typeface="Century Gothic" panose="020B0502020202020204" pitchFamily="34" charset="0"/>
              <a:buChar char="+"/>
              <a:defRPr sz="1600">
                <a:solidFill>
                  <a:schemeClr val="tx2"/>
                </a:solidFill>
              </a:defRPr>
            </a:lvl4pPr>
            <a:lvl5pPr marL="2057400" indent="-228600">
              <a:buClr>
                <a:schemeClr val="accent2"/>
              </a:buClr>
              <a:buFont typeface="Courier New" panose="02070309020205020404" pitchFamily="49" charset="0"/>
              <a:buChar char="o"/>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1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art Chart">
    <p:spTree>
      <p:nvGrpSpPr>
        <p:cNvPr id="1" name=""/>
        <p:cNvGrpSpPr/>
        <p:nvPr/>
      </p:nvGrpSpPr>
      <p:grpSpPr>
        <a:xfrm>
          <a:off x="0" y="0"/>
          <a:ext cx="0" cy="0"/>
          <a:chOff x="0" y="0"/>
          <a:chExt cx="0" cy="0"/>
        </a:xfrm>
      </p:grpSpPr>
      <p:sp>
        <p:nvSpPr>
          <p:cNvPr id="3" name="Text Placeholder 7"/>
          <p:cNvSpPr>
            <a:spLocks noGrp="1"/>
          </p:cNvSpPr>
          <p:nvPr>
            <p:ph type="body" sz="quarter" idx="30" hasCustomPrompt="1"/>
          </p:nvPr>
        </p:nvSpPr>
        <p:spPr>
          <a:xfrm>
            <a:off x="254000" y="962025"/>
            <a:ext cx="11582400" cy="411480"/>
          </a:xfrm>
          <a:prstGeom prst="rect">
            <a:avLst/>
          </a:prstGeom>
        </p:spPr>
        <p:txBody>
          <a:bodyPr anchor="ctr" anchorCtr="0"/>
          <a:lstStyle>
            <a:lvl1pPr marL="0" indent="0" algn="l">
              <a:buNone/>
              <a:defRPr sz="1800" b="1">
                <a:solidFill>
                  <a:schemeClr val="accent2"/>
                </a:solidFill>
              </a:defRPr>
            </a:lvl1pPr>
          </a:lstStyle>
          <a:p>
            <a:r>
              <a:rPr lang="en-US" dirty="0" smtClean="0"/>
              <a:t>Click to add text</a:t>
            </a:r>
            <a:endParaRPr lang="en-US" dirty="0"/>
          </a:p>
        </p:txBody>
      </p:sp>
      <p:sp>
        <p:nvSpPr>
          <p:cNvPr id="13" name="Text Placeholder 7"/>
          <p:cNvSpPr>
            <a:spLocks noGrp="1"/>
          </p:cNvSpPr>
          <p:nvPr>
            <p:ph type="body" sz="quarter" idx="36" hasCustomPrompt="1"/>
          </p:nvPr>
        </p:nvSpPr>
        <p:spPr>
          <a:xfrm>
            <a:off x="253999" y="4021133"/>
            <a:ext cx="5608320" cy="411480"/>
          </a:xfrm>
          <a:prstGeom prst="rect">
            <a:avLst/>
          </a:prstGeom>
        </p:spPr>
        <p:txBody>
          <a:bodyPr anchor="ctr" anchorCtr="0"/>
          <a:lstStyle>
            <a:lvl1pPr marL="0" indent="0" algn="l">
              <a:buNone/>
              <a:defRPr sz="1400" b="1">
                <a:solidFill>
                  <a:schemeClr val="accent5"/>
                </a:solidFill>
              </a:defRPr>
            </a:lvl1pPr>
          </a:lstStyle>
          <a:p>
            <a:r>
              <a:rPr lang="en-US" dirty="0" smtClean="0"/>
              <a:t>Click to add text</a:t>
            </a:r>
            <a:endParaRPr lang="en-US" dirty="0"/>
          </a:p>
        </p:txBody>
      </p:sp>
      <p:sp>
        <p:nvSpPr>
          <p:cNvPr id="14" name="Content Placeholder 8"/>
          <p:cNvSpPr>
            <a:spLocks noGrp="1"/>
          </p:cNvSpPr>
          <p:nvPr>
            <p:ph sz="quarter" idx="37" hasCustomPrompt="1"/>
          </p:nvPr>
        </p:nvSpPr>
        <p:spPr>
          <a:xfrm>
            <a:off x="253999" y="4548496"/>
            <a:ext cx="5608320" cy="1738004"/>
          </a:xfrm>
          <a:prstGeom prst="rect">
            <a:avLst/>
          </a:prstGeom>
        </p:spPr>
        <p:txBody>
          <a:bodyPr bIns="45720" anchor="t" anchorCtr="0"/>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200" b="0">
                <a:solidFill>
                  <a:schemeClr val="tx2"/>
                </a:solidFill>
              </a:defRPr>
            </a:lvl1pPr>
          </a:lstStyle>
          <a:p>
            <a:r>
              <a:rPr lang="en-US" dirty="0" smtClean="0"/>
              <a:t>Click to add text</a:t>
            </a:r>
          </a:p>
        </p:txBody>
      </p:sp>
      <p:sp>
        <p:nvSpPr>
          <p:cNvPr id="21"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smtClean="0"/>
              <a:t>CLICK TO EDIT MASTER TEXT STYLES</a:t>
            </a:r>
          </a:p>
        </p:txBody>
      </p:sp>
      <p:cxnSp>
        <p:nvCxnSpPr>
          <p:cNvPr id="25" name="Straight Connector 24"/>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53999" y="4432613"/>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38" hasCustomPrompt="1"/>
          </p:nvPr>
        </p:nvSpPr>
        <p:spPr>
          <a:xfrm>
            <a:off x="6228080" y="4021133"/>
            <a:ext cx="5608320" cy="411480"/>
          </a:xfrm>
          <a:prstGeom prst="rect">
            <a:avLst/>
          </a:prstGeom>
        </p:spPr>
        <p:txBody>
          <a:bodyPr anchor="ctr" anchorCtr="0"/>
          <a:lstStyle>
            <a:lvl1pPr marL="0" indent="0" algn="l">
              <a:buNone/>
              <a:defRPr sz="1400" b="1">
                <a:solidFill>
                  <a:schemeClr val="accent5"/>
                </a:solidFill>
              </a:defRPr>
            </a:lvl1pPr>
          </a:lstStyle>
          <a:p>
            <a:r>
              <a:rPr lang="en-US" dirty="0" smtClean="0"/>
              <a:t>Click to add text</a:t>
            </a:r>
            <a:endParaRPr lang="en-US" dirty="0"/>
          </a:p>
        </p:txBody>
      </p:sp>
      <p:sp>
        <p:nvSpPr>
          <p:cNvPr id="16" name="Content Placeholder 8"/>
          <p:cNvSpPr>
            <a:spLocks noGrp="1"/>
          </p:cNvSpPr>
          <p:nvPr>
            <p:ph sz="quarter" idx="39" hasCustomPrompt="1"/>
          </p:nvPr>
        </p:nvSpPr>
        <p:spPr>
          <a:xfrm>
            <a:off x="6228080" y="4548496"/>
            <a:ext cx="5608320" cy="1738004"/>
          </a:xfrm>
          <a:prstGeom prst="rect">
            <a:avLst/>
          </a:prstGeom>
        </p:spPr>
        <p:txBody>
          <a:bodyPr bIns="45720" anchor="t" anchorCtr="0"/>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200" b="0">
                <a:solidFill>
                  <a:schemeClr val="tx2"/>
                </a:solidFill>
              </a:defRPr>
            </a:lvl1pPr>
          </a:lstStyle>
          <a:p>
            <a:r>
              <a:rPr lang="en-US" dirty="0" smtClean="0"/>
              <a:t>Click to add text</a:t>
            </a:r>
          </a:p>
        </p:txBody>
      </p:sp>
      <p:cxnSp>
        <p:nvCxnSpPr>
          <p:cNvPr id="17" name="Straight Connector 16"/>
          <p:cNvCxnSpPr/>
          <p:nvPr userDrawn="1"/>
        </p:nvCxnSpPr>
        <p:spPr>
          <a:xfrm>
            <a:off x="6228080" y="4432613"/>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5"/>
          <p:cNvSpPr>
            <a:spLocks noGrp="1"/>
          </p:cNvSpPr>
          <p:nvPr>
            <p:ph type="pic" sz="quarter" idx="31" hasCustomPrompt="1"/>
          </p:nvPr>
        </p:nvSpPr>
        <p:spPr>
          <a:xfrm>
            <a:off x="254000" y="1489389"/>
            <a:ext cx="11582400" cy="2272987"/>
          </a:xfrm>
          <a:prstGeom prst="rect">
            <a:avLst/>
          </a:prstGeom>
        </p:spPr>
        <p:txBody>
          <a:bodyPr bIns="365760" anchor="b" anchorCtr="0"/>
          <a:lstStyle>
            <a:lvl1pPr marL="0" indent="0" algn="ctr">
              <a:lnSpc>
                <a:spcPct val="100000"/>
              </a:lnSpc>
              <a:spcBef>
                <a:spcPts val="0"/>
              </a:spcBef>
              <a:buNone/>
              <a:defRPr sz="1600" b="1" baseline="0">
                <a:solidFill>
                  <a:schemeClr val="bg2">
                    <a:lumMod val="90000"/>
                  </a:schemeClr>
                </a:solidFill>
              </a:defRPr>
            </a:lvl1pPr>
          </a:lstStyle>
          <a:p>
            <a:r>
              <a:rPr lang="en-US" dirty="0" smtClean="0"/>
              <a:t>HALF IMAGE PLACEMENT HOLDER</a:t>
            </a:r>
          </a:p>
          <a:p>
            <a:r>
              <a:rPr lang="en-US" dirty="0" smtClean="0"/>
              <a:t>Resize image to cover grey box</a:t>
            </a:r>
            <a:endParaRPr lang="en-US" dirty="0"/>
          </a:p>
        </p:txBody>
      </p:sp>
    </p:spTree>
    <p:extLst>
      <p:ext uri="{BB962C8B-B14F-4D97-AF65-F5344CB8AC3E}">
        <p14:creationId xmlns:p14="http://schemas.microsoft.com/office/powerpoint/2010/main" val="41060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8"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smtClean="0"/>
              <a:t>CLICK TO EDIT MASTER TEXT STYLES</a:t>
            </a:r>
          </a:p>
        </p:txBody>
      </p:sp>
      <p:sp>
        <p:nvSpPr>
          <p:cNvPr id="9" name="Text Placeholder 7"/>
          <p:cNvSpPr>
            <a:spLocks noGrp="1"/>
          </p:cNvSpPr>
          <p:nvPr>
            <p:ph type="body" sz="quarter" idx="30" hasCustomPrompt="1"/>
          </p:nvPr>
        </p:nvSpPr>
        <p:spPr>
          <a:xfrm>
            <a:off x="254000" y="962025"/>
            <a:ext cx="11582400" cy="411480"/>
          </a:xfrm>
          <a:prstGeom prst="rect">
            <a:avLst/>
          </a:prstGeom>
        </p:spPr>
        <p:txBody>
          <a:bodyPr anchor="ctr" anchorCtr="0"/>
          <a:lstStyle>
            <a:lvl1pPr marL="0" indent="0" algn="l">
              <a:buNone/>
              <a:defRPr sz="1800" b="1">
                <a:solidFill>
                  <a:schemeClr val="accent2"/>
                </a:solidFill>
              </a:defRPr>
            </a:lvl1pPr>
          </a:lstStyle>
          <a:p>
            <a:r>
              <a:rPr lang="en-US" dirty="0" smtClean="0"/>
              <a:t>Click to add text</a:t>
            </a:r>
            <a:endParaRPr lang="en-US" dirty="0"/>
          </a:p>
        </p:txBody>
      </p:sp>
      <p:sp>
        <p:nvSpPr>
          <p:cNvPr id="14" name="Content Placeholder 8"/>
          <p:cNvSpPr>
            <a:spLocks noGrp="1"/>
          </p:cNvSpPr>
          <p:nvPr>
            <p:ph sz="quarter" idx="33" hasCustomPrompt="1"/>
          </p:nvPr>
        </p:nvSpPr>
        <p:spPr>
          <a:xfrm>
            <a:off x="254001" y="2016125"/>
            <a:ext cx="5608320" cy="4270375"/>
          </a:xfrm>
          <a:prstGeom prst="rect">
            <a:avLst/>
          </a:prstGeom>
        </p:spPr>
        <p:txBody>
          <a:bodyPr bIns="45720" anchor="t" anchorCtr="0"/>
          <a:lstStyle>
            <a:lvl1pPr marL="0" indent="0" algn="l">
              <a:buClr>
                <a:schemeClr val="accent1"/>
              </a:buClr>
              <a:buFont typeface="Arial" panose="020B0604020202020204" pitchFamily="34" charset="0"/>
              <a:buNone/>
              <a:defRPr sz="1200" b="0">
                <a:solidFill>
                  <a:schemeClr val="tx2"/>
                </a:solidFill>
              </a:defRPr>
            </a:lvl1pPr>
          </a:lstStyle>
          <a:p>
            <a:r>
              <a:rPr lang="en-US" dirty="0" smtClean="0"/>
              <a:t>Click to add text</a:t>
            </a:r>
            <a:endParaRPr lang="en-US" dirty="0"/>
          </a:p>
        </p:txBody>
      </p:sp>
      <p:sp>
        <p:nvSpPr>
          <p:cNvPr id="15" name="Text Placeholder 2"/>
          <p:cNvSpPr>
            <a:spLocks noGrp="1"/>
          </p:cNvSpPr>
          <p:nvPr>
            <p:ph type="body" sz="quarter" idx="34" hasCustomPrompt="1"/>
          </p:nvPr>
        </p:nvSpPr>
        <p:spPr>
          <a:xfrm>
            <a:off x="254000" y="1489075"/>
            <a:ext cx="5608320" cy="41148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lang="en-US" sz="1400" b="1" kern="1200" dirty="0">
                <a:solidFill>
                  <a:schemeClr val="accent5"/>
                </a:solidFill>
                <a:latin typeface="+mn-lt"/>
                <a:ea typeface="+mn-ea"/>
                <a:cs typeface="+mn-cs"/>
              </a:defRPr>
            </a:lvl1pPr>
          </a:lstStyle>
          <a:p>
            <a:pPr lvl="0"/>
            <a:r>
              <a:rPr lang="en-US" dirty="0" smtClean="0"/>
              <a:t>Click to add text</a:t>
            </a:r>
            <a:endParaRPr lang="en-US" dirty="0"/>
          </a:p>
        </p:txBody>
      </p:sp>
      <p:cxnSp>
        <p:nvCxnSpPr>
          <p:cNvPr id="16" name="Straight Connector 15"/>
          <p:cNvCxnSpPr/>
          <p:nvPr userDrawn="1"/>
        </p:nvCxnSpPr>
        <p:spPr>
          <a:xfrm>
            <a:off x="253999"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8"/>
          <p:cNvSpPr>
            <a:spLocks noGrp="1"/>
          </p:cNvSpPr>
          <p:nvPr>
            <p:ph sz="quarter" idx="35" hasCustomPrompt="1"/>
          </p:nvPr>
        </p:nvSpPr>
        <p:spPr>
          <a:xfrm>
            <a:off x="6228080" y="2016438"/>
            <a:ext cx="5608320" cy="4270062"/>
          </a:xfrm>
          <a:prstGeom prst="rect">
            <a:avLst/>
          </a:prstGeom>
        </p:spPr>
        <p:txBody>
          <a:bodyPr bIns="45720" anchor="t" anchorCtr="0"/>
          <a:lstStyle>
            <a:lvl1pPr marL="0" indent="0" algn="l">
              <a:buClr>
                <a:schemeClr val="accent1"/>
              </a:buClr>
              <a:buFont typeface="Arial" panose="020B0604020202020204" pitchFamily="34" charset="0"/>
              <a:buNone/>
              <a:defRPr sz="1200" b="0">
                <a:solidFill>
                  <a:schemeClr val="tx2"/>
                </a:solidFill>
              </a:defRPr>
            </a:lvl1pPr>
          </a:lstStyle>
          <a:p>
            <a:r>
              <a:rPr lang="en-US" dirty="0" smtClean="0"/>
              <a:t>Click to add text</a:t>
            </a:r>
            <a:endParaRPr lang="en-US" dirty="0"/>
          </a:p>
        </p:txBody>
      </p:sp>
      <p:sp>
        <p:nvSpPr>
          <p:cNvPr id="18" name="Text Placeholder 2"/>
          <p:cNvSpPr>
            <a:spLocks noGrp="1"/>
          </p:cNvSpPr>
          <p:nvPr>
            <p:ph type="body" sz="quarter" idx="36" hasCustomPrompt="1"/>
          </p:nvPr>
        </p:nvSpPr>
        <p:spPr>
          <a:xfrm>
            <a:off x="6228079" y="1489075"/>
            <a:ext cx="5608320" cy="41148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lang="en-US" sz="1400" b="1" kern="1200" dirty="0">
                <a:solidFill>
                  <a:schemeClr val="accent5"/>
                </a:solidFill>
                <a:latin typeface="+mn-lt"/>
                <a:ea typeface="+mn-ea"/>
                <a:cs typeface="+mn-cs"/>
              </a:defRPr>
            </a:lvl1pPr>
          </a:lstStyle>
          <a:p>
            <a:pPr lvl="0"/>
            <a:r>
              <a:rPr lang="en-US" dirty="0" smtClean="0"/>
              <a:t>Click to add text</a:t>
            </a:r>
            <a:endParaRPr lang="en-US" dirty="0"/>
          </a:p>
        </p:txBody>
      </p:sp>
      <p:cxnSp>
        <p:nvCxnSpPr>
          <p:cNvPr id="19" name="Straight Connector 18"/>
          <p:cNvCxnSpPr/>
          <p:nvPr userDrawn="1"/>
        </p:nvCxnSpPr>
        <p:spPr>
          <a:xfrm>
            <a:off x="6228077"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3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bldP spid="18" grpId="0" build="p"/>
    </p:bld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hand Text Plus 2 Text Right">
    <p:spTree>
      <p:nvGrpSpPr>
        <p:cNvPr id="1" name=""/>
        <p:cNvGrpSpPr/>
        <p:nvPr/>
      </p:nvGrpSpPr>
      <p:grpSpPr>
        <a:xfrm>
          <a:off x="0" y="0"/>
          <a:ext cx="0" cy="0"/>
          <a:chOff x="0" y="0"/>
          <a:chExt cx="0" cy="0"/>
        </a:xfrm>
      </p:grpSpPr>
      <p:sp>
        <p:nvSpPr>
          <p:cNvPr id="3" name="Text Placeholder 7"/>
          <p:cNvSpPr>
            <a:spLocks noGrp="1"/>
          </p:cNvSpPr>
          <p:nvPr>
            <p:ph type="body" sz="quarter" idx="30" hasCustomPrompt="1"/>
          </p:nvPr>
        </p:nvSpPr>
        <p:spPr>
          <a:xfrm>
            <a:off x="254000" y="962025"/>
            <a:ext cx="11582400" cy="411480"/>
          </a:xfrm>
          <a:prstGeom prst="rect">
            <a:avLst/>
          </a:prstGeom>
        </p:spPr>
        <p:txBody>
          <a:bodyPr anchor="ctr" anchorCtr="0"/>
          <a:lstStyle>
            <a:lvl1pPr marL="0" indent="0" algn="l">
              <a:buNone/>
              <a:defRPr sz="1800" b="1">
                <a:solidFill>
                  <a:schemeClr val="accent2"/>
                </a:solidFill>
              </a:defRPr>
            </a:lvl1pPr>
          </a:lstStyle>
          <a:p>
            <a:r>
              <a:rPr lang="en-US" dirty="0" smtClean="0"/>
              <a:t>Click to add text</a:t>
            </a:r>
            <a:endParaRPr lang="en-US" dirty="0"/>
          </a:p>
        </p:txBody>
      </p:sp>
      <p:sp>
        <p:nvSpPr>
          <p:cNvPr id="21"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smtClean="0"/>
              <a:t>CLICK TO EDIT MASTER TEXT STYLES</a:t>
            </a:r>
          </a:p>
        </p:txBody>
      </p:sp>
      <p:cxnSp>
        <p:nvCxnSpPr>
          <p:cNvPr id="25" name="Straight Connector 24"/>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38" hasCustomPrompt="1"/>
          </p:nvPr>
        </p:nvSpPr>
        <p:spPr>
          <a:xfrm>
            <a:off x="6228080" y="4021133"/>
            <a:ext cx="5608320" cy="411480"/>
          </a:xfrm>
          <a:prstGeom prst="rect">
            <a:avLst/>
          </a:prstGeom>
        </p:spPr>
        <p:txBody>
          <a:bodyPr anchor="ctr" anchorCtr="0"/>
          <a:lstStyle>
            <a:lvl1pPr marL="0" indent="0" algn="l">
              <a:buNone/>
              <a:defRPr sz="1400" b="1">
                <a:solidFill>
                  <a:schemeClr val="accent5"/>
                </a:solidFill>
              </a:defRPr>
            </a:lvl1pPr>
          </a:lstStyle>
          <a:p>
            <a:r>
              <a:rPr lang="en-US" dirty="0" smtClean="0"/>
              <a:t>Click to add text</a:t>
            </a:r>
            <a:endParaRPr lang="en-US" dirty="0"/>
          </a:p>
        </p:txBody>
      </p:sp>
      <p:sp>
        <p:nvSpPr>
          <p:cNvPr id="16" name="Content Placeholder 8"/>
          <p:cNvSpPr>
            <a:spLocks noGrp="1"/>
          </p:cNvSpPr>
          <p:nvPr>
            <p:ph sz="quarter" idx="39" hasCustomPrompt="1"/>
          </p:nvPr>
        </p:nvSpPr>
        <p:spPr>
          <a:xfrm>
            <a:off x="6228080" y="4548496"/>
            <a:ext cx="5608320" cy="1738004"/>
          </a:xfrm>
          <a:prstGeom prst="rect">
            <a:avLst/>
          </a:prstGeom>
        </p:spPr>
        <p:txBody>
          <a:bodyPr bIns="45720" anchor="t" anchorCtr="0"/>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200" b="0">
                <a:solidFill>
                  <a:schemeClr val="tx2"/>
                </a:solidFill>
              </a:defRPr>
            </a:lvl1pPr>
          </a:lstStyle>
          <a:p>
            <a:r>
              <a:rPr lang="en-US" dirty="0" smtClean="0"/>
              <a:t>Click to add text</a:t>
            </a:r>
          </a:p>
        </p:txBody>
      </p:sp>
      <p:cxnSp>
        <p:nvCxnSpPr>
          <p:cNvPr id="17" name="Straight Connector 16"/>
          <p:cNvCxnSpPr/>
          <p:nvPr userDrawn="1"/>
        </p:nvCxnSpPr>
        <p:spPr>
          <a:xfrm>
            <a:off x="6228080" y="4432613"/>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8"/>
          <p:cNvSpPr>
            <a:spLocks noGrp="1"/>
          </p:cNvSpPr>
          <p:nvPr>
            <p:ph sz="quarter" idx="33" hasCustomPrompt="1"/>
          </p:nvPr>
        </p:nvSpPr>
        <p:spPr>
          <a:xfrm>
            <a:off x="254001" y="2016125"/>
            <a:ext cx="5608320" cy="4270375"/>
          </a:xfrm>
          <a:prstGeom prst="rect">
            <a:avLst/>
          </a:prstGeom>
        </p:spPr>
        <p:txBody>
          <a:bodyPr bIns="45720" anchor="t" anchorCtr="0"/>
          <a:lstStyle>
            <a:lvl1pPr marL="0" indent="0" algn="l">
              <a:buClr>
                <a:schemeClr val="accent1"/>
              </a:buClr>
              <a:buFont typeface="Arial" panose="020B0604020202020204" pitchFamily="34" charset="0"/>
              <a:buNone/>
              <a:defRPr sz="1200" b="0">
                <a:solidFill>
                  <a:schemeClr val="tx2"/>
                </a:solidFill>
              </a:defRPr>
            </a:lvl1pPr>
          </a:lstStyle>
          <a:p>
            <a:r>
              <a:rPr lang="en-US" dirty="0" smtClean="0"/>
              <a:t>Click to add text</a:t>
            </a:r>
            <a:endParaRPr lang="en-US" dirty="0"/>
          </a:p>
        </p:txBody>
      </p:sp>
      <p:cxnSp>
        <p:nvCxnSpPr>
          <p:cNvPr id="20" name="Straight Connector 19"/>
          <p:cNvCxnSpPr/>
          <p:nvPr userDrawn="1"/>
        </p:nvCxnSpPr>
        <p:spPr>
          <a:xfrm>
            <a:off x="253999"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 Placeholder 7"/>
          <p:cNvSpPr>
            <a:spLocks noGrp="1"/>
          </p:cNvSpPr>
          <p:nvPr>
            <p:ph type="body" sz="quarter" idx="40" hasCustomPrompt="1"/>
          </p:nvPr>
        </p:nvSpPr>
        <p:spPr>
          <a:xfrm>
            <a:off x="6228080" y="1489075"/>
            <a:ext cx="5608320" cy="411480"/>
          </a:xfrm>
          <a:prstGeom prst="rect">
            <a:avLst/>
          </a:prstGeom>
        </p:spPr>
        <p:txBody>
          <a:bodyPr anchor="ctr" anchorCtr="0"/>
          <a:lstStyle>
            <a:lvl1pPr marL="0" indent="0" algn="l">
              <a:buNone/>
              <a:defRPr sz="1400" b="1">
                <a:solidFill>
                  <a:schemeClr val="accent5"/>
                </a:solidFill>
              </a:defRPr>
            </a:lvl1pPr>
          </a:lstStyle>
          <a:p>
            <a:r>
              <a:rPr lang="en-US" dirty="0" smtClean="0"/>
              <a:t>Click to add text</a:t>
            </a:r>
            <a:endParaRPr lang="en-US" dirty="0"/>
          </a:p>
        </p:txBody>
      </p:sp>
      <p:sp>
        <p:nvSpPr>
          <p:cNvPr id="23" name="Content Placeholder 8"/>
          <p:cNvSpPr>
            <a:spLocks noGrp="1"/>
          </p:cNvSpPr>
          <p:nvPr>
            <p:ph sz="quarter" idx="41" hasCustomPrompt="1"/>
          </p:nvPr>
        </p:nvSpPr>
        <p:spPr>
          <a:xfrm>
            <a:off x="6228080" y="2016124"/>
            <a:ext cx="5608320" cy="1738318"/>
          </a:xfrm>
          <a:prstGeom prst="rect">
            <a:avLst/>
          </a:prstGeom>
        </p:spPr>
        <p:txBody>
          <a:bodyPr bIns="45720" anchor="t" anchorCtr="0"/>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200" b="0">
                <a:solidFill>
                  <a:schemeClr val="tx2"/>
                </a:solidFill>
              </a:defRPr>
            </a:lvl1pPr>
          </a:lstStyle>
          <a:p>
            <a:r>
              <a:rPr lang="en-US" dirty="0" smtClean="0"/>
              <a:t>Click to add text</a:t>
            </a:r>
          </a:p>
        </p:txBody>
      </p:sp>
      <p:cxnSp>
        <p:nvCxnSpPr>
          <p:cNvPr id="24" name="Straight Connector 23"/>
          <p:cNvCxnSpPr/>
          <p:nvPr userDrawn="1"/>
        </p:nvCxnSpPr>
        <p:spPr>
          <a:xfrm>
            <a:off x="6228080"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42" hasCustomPrompt="1"/>
          </p:nvPr>
        </p:nvSpPr>
        <p:spPr>
          <a:xfrm>
            <a:off x="254000" y="1489075"/>
            <a:ext cx="5608320" cy="411480"/>
          </a:xfrm>
          <a:prstGeom prst="rect">
            <a:avLst/>
          </a:prstGeom>
        </p:spPr>
        <p:txBody>
          <a:bodyPr anchor="ctr" anchorCtr="0"/>
          <a:lstStyle>
            <a:lvl1pPr marL="0" indent="0" algn="l">
              <a:buNone/>
              <a:defRPr sz="1400" b="1">
                <a:solidFill>
                  <a:schemeClr val="accent5"/>
                </a:solidFill>
              </a:defRPr>
            </a:lvl1pPr>
          </a:lstStyle>
          <a:p>
            <a:r>
              <a:rPr lang="en-US" dirty="0" smtClean="0"/>
              <a:t>Click to add text</a:t>
            </a:r>
            <a:endParaRPr lang="en-US" dirty="0"/>
          </a:p>
        </p:txBody>
      </p:sp>
    </p:spTree>
    <p:extLst>
      <p:ext uri="{BB962C8B-B14F-4D97-AF65-F5344CB8AC3E}">
        <p14:creationId xmlns:p14="http://schemas.microsoft.com/office/powerpoint/2010/main" val="18004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B">
    <p:spTree>
      <p:nvGrpSpPr>
        <p:cNvPr id="1" name=""/>
        <p:cNvGrpSpPr/>
        <p:nvPr/>
      </p:nvGrpSpPr>
      <p:grpSpPr>
        <a:xfrm>
          <a:off x="0" y="0"/>
          <a:ext cx="0" cy="0"/>
          <a:chOff x="0" y="0"/>
          <a:chExt cx="0" cy="0"/>
        </a:xfrm>
      </p:grpSpPr>
      <p:sp>
        <p:nvSpPr>
          <p:cNvPr id="2" name="Snip Diagonal Corner Rectangle 1"/>
          <p:cNvSpPr/>
          <p:nvPr userDrawn="1"/>
        </p:nvSpPr>
        <p:spPr>
          <a:xfrm rot="10800000" flipH="1">
            <a:off x="1" y="-11067"/>
            <a:ext cx="12073465" cy="6882130"/>
          </a:xfrm>
          <a:prstGeom prst="snip2Diag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userDrawn="1"/>
        </p:nvGrpSpPr>
        <p:grpSpPr>
          <a:xfrm flipH="1">
            <a:off x="-34835" y="-11067"/>
            <a:ext cx="3518261" cy="1545267"/>
            <a:chOff x="7593295" y="-11066"/>
            <a:chExt cx="1553781" cy="600813"/>
          </a:xfrm>
          <a:solidFill>
            <a:schemeClr val="bg1"/>
          </a:solidFill>
        </p:grpSpPr>
        <p:sp>
          <p:nvSpPr>
            <p:cNvPr id="13" name="Freeform 26"/>
            <p:cNvSpPr>
              <a:spLocks/>
            </p:cNvSpPr>
            <p:nvPr userDrawn="1"/>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25"/>
            <p:cNvSpPr>
              <a:spLocks/>
            </p:cNvSpPr>
            <p:nvPr userDrawn="1"/>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6" name="Text Placeholder 15"/>
          <p:cNvSpPr>
            <a:spLocks noGrp="1"/>
          </p:cNvSpPr>
          <p:nvPr>
            <p:ph type="body" sz="quarter" idx="10" hasCustomPrompt="1"/>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dirty="0" smtClean="0"/>
              <a:t>DIVIDER SLIDE</a:t>
            </a:r>
          </a:p>
        </p:txBody>
      </p:sp>
      <p:sp>
        <p:nvSpPr>
          <p:cNvPr id="26" name="Freeform 26"/>
          <p:cNvSpPr>
            <a:spLocks/>
          </p:cNvSpPr>
          <p:nvPr userDrawn="1"/>
        </p:nvSpPr>
        <p:spPr bwMode="auto">
          <a:xfrm rot="10800000" flipH="1">
            <a:off x="-34829" y="-17418"/>
            <a:ext cx="1822989" cy="724069"/>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sz="1800"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8916" y="173082"/>
            <a:ext cx="3407484" cy="731520"/>
          </a:xfrm>
          <a:prstGeom prst="rect">
            <a:avLst/>
          </a:prstGeom>
        </p:spPr>
      </p:pic>
    </p:spTree>
    <p:extLst>
      <p:ext uri="{BB962C8B-B14F-4D97-AF65-F5344CB8AC3E}">
        <p14:creationId xmlns:p14="http://schemas.microsoft.com/office/powerpoint/2010/main" val="3487981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O">
    <p:spTree>
      <p:nvGrpSpPr>
        <p:cNvPr id="1" name=""/>
        <p:cNvGrpSpPr/>
        <p:nvPr/>
      </p:nvGrpSpPr>
      <p:grpSpPr>
        <a:xfrm>
          <a:off x="0" y="0"/>
          <a:ext cx="0" cy="0"/>
          <a:chOff x="0" y="0"/>
          <a:chExt cx="0" cy="0"/>
        </a:xfrm>
      </p:grpSpPr>
      <p:sp>
        <p:nvSpPr>
          <p:cNvPr id="2" name="Snip Diagonal Corner Rectangle 1"/>
          <p:cNvSpPr/>
          <p:nvPr userDrawn="1"/>
        </p:nvSpPr>
        <p:spPr>
          <a:xfrm rot="10800000" flipH="1">
            <a:off x="1" y="-11067"/>
            <a:ext cx="12073465" cy="6882130"/>
          </a:xfrm>
          <a:prstGeom prst="snip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userDrawn="1"/>
        </p:nvGrpSpPr>
        <p:grpSpPr>
          <a:xfrm flipH="1">
            <a:off x="-34835" y="-11067"/>
            <a:ext cx="3518261" cy="1545267"/>
            <a:chOff x="7593295" y="-11066"/>
            <a:chExt cx="1553781" cy="600813"/>
          </a:xfrm>
          <a:solidFill>
            <a:schemeClr val="bg1"/>
          </a:solidFill>
        </p:grpSpPr>
        <p:sp>
          <p:nvSpPr>
            <p:cNvPr id="13" name="Freeform 26"/>
            <p:cNvSpPr>
              <a:spLocks/>
            </p:cNvSpPr>
            <p:nvPr userDrawn="1"/>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25"/>
            <p:cNvSpPr>
              <a:spLocks/>
            </p:cNvSpPr>
            <p:nvPr userDrawn="1"/>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6" name="Text Placeholder 15"/>
          <p:cNvSpPr>
            <a:spLocks noGrp="1"/>
          </p:cNvSpPr>
          <p:nvPr>
            <p:ph type="body" sz="quarter" idx="10" hasCustomPrompt="1"/>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dirty="0" smtClean="0"/>
              <a:t>DIVIDER SLIDE</a:t>
            </a:r>
          </a:p>
        </p:txBody>
      </p:sp>
      <p:sp>
        <p:nvSpPr>
          <p:cNvPr id="26" name="Freeform 26"/>
          <p:cNvSpPr>
            <a:spLocks/>
          </p:cNvSpPr>
          <p:nvPr userDrawn="1"/>
        </p:nvSpPr>
        <p:spPr bwMode="auto">
          <a:xfrm rot="10800000" flipH="1">
            <a:off x="-34829" y="-17418"/>
            <a:ext cx="1822989" cy="724069"/>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sz="18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8916" y="173082"/>
            <a:ext cx="3407484" cy="731520"/>
          </a:xfrm>
          <a:prstGeom prst="rect">
            <a:avLst/>
          </a:prstGeom>
        </p:spPr>
      </p:pic>
    </p:spTree>
    <p:extLst>
      <p:ext uri="{BB962C8B-B14F-4D97-AF65-F5344CB8AC3E}">
        <p14:creationId xmlns:p14="http://schemas.microsoft.com/office/powerpoint/2010/main" val="1780972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R">
    <p:spTree>
      <p:nvGrpSpPr>
        <p:cNvPr id="1" name=""/>
        <p:cNvGrpSpPr/>
        <p:nvPr/>
      </p:nvGrpSpPr>
      <p:grpSpPr>
        <a:xfrm>
          <a:off x="0" y="0"/>
          <a:ext cx="0" cy="0"/>
          <a:chOff x="0" y="0"/>
          <a:chExt cx="0" cy="0"/>
        </a:xfrm>
      </p:grpSpPr>
      <p:sp>
        <p:nvSpPr>
          <p:cNvPr id="2" name="Snip Diagonal Corner Rectangle 1"/>
          <p:cNvSpPr/>
          <p:nvPr userDrawn="1"/>
        </p:nvSpPr>
        <p:spPr>
          <a:xfrm rot="10800000" flipH="1">
            <a:off x="1" y="-11067"/>
            <a:ext cx="12073465" cy="6882130"/>
          </a:xfrm>
          <a:prstGeom prst="snip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userDrawn="1"/>
        </p:nvGrpSpPr>
        <p:grpSpPr>
          <a:xfrm flipH="1">
            <a:off x="-34835" y="-11067"/>
            <a:ext cx="3518261" cy="1545267"/>
            <a:chOff x="7593295" y="-11066"/>
            <a:chExt cx="1553781" cy="600813"/>
          </a:xfrm>
          <a:solidFill>
            <a:schemeClr val="bg1"/>
          </a:solidFill>
        </p:grpSpPr>
        <p:sp>
          <p:nvSpPr>
            <p:cNvPr id="13" name="Freeform 26"/>
            <p:cNvSpPr>
              <a:spLocks/>
            </p:cNvSpPr>
            <p:nvPr userDrawn="1"/>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25"/>
            <p:cNvSpPr>
              <a:spLocks/>
            </p:cNvSpPr>
            <p:nvPr userDrawn="1"/>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6" name="Text Placeholder 15"/>
          <p:cNvSpPr>
            <a:spLocks noGrp="1"/>
          </p:cNvSpPr>
          <p:nvPr>
            <p:ph type="body" sz="quarter" idx="10" hasCustomPrompt="1"/>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dirty="0" smtClean="0"/>
              <a:t>DIVIDER SLIDE</a:t>
            </a:r>
          </a:p>
        </p:txBody>
      </p:sp>
      <p:sp>
        <p:nvSpPr>
          <p:cNvPr id="26" name="Freeform 26"/>
          <p:cNvSpPr>
            <a:spLocks/>
          </p:cNvSpPr>
          <p:nvPr userDrawn="1"/>
        </p:nvSpPr>
        <p:spPr bwMode="auto">
          <a:xfrm rot="10800000" flipH="1">
            <a:off x="-34829" y="-17418"/>
            <a:ext cx="1822989" cy="724069"/>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8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8916" y="173082"/>
            <a:ext cx="3407484" cy="731520"/>
          </a:xfrm>
          <a:prstGeom prst="rect">
            <a:avLst/>
          </a:prstGeom>
        </p:spPr>
      </p:pic>
    </p:spTree>
    <p:extLst>
      <p:ext uri="{BB962C8B-B14F-4D97-AF65-F5344CB8AC3E}">
        <p14:creationId xmlns:p14="http://schemas.microsoft.com/office/powerpoint/2010/main" val="359885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PPENDIX B">
    <p:bg>
      <p:bgPr>
        <a:solidFill>
          <a:schemeClr val="accent5"/>
        </a:solidFill>
        <a:effectLst/>
      </p:bgPr>
    </p:bg>
    <p:spTree>
      <p:nvGrpSpPr>
        <p:cNvPr id="1" name=""/>
        <p:cNvGrpSpPr/>
        <p:nvPr/>
      </p:nvGrpSpPr>
      <p:grpSpPr>
        <a:xfrm>
          <a:off x="0" y="0"/>
          <a:ext cx="0" cy="0"/>
          <a:chOff x="0" y="0"/>
          <a:chExt cx="0" cy="0"/>
        </a:xfrm>
      </p:grpSpPr>
      <p:sp>
        <p:nvSpPr>
          <p:cNvPr id="7" name="Text Placeholder 15"/>
          <p:cNvSpPr>
            <a:spLocks noGrp="1"/>
          </p:cNvSpPr>
          <p:nvPr>
            <p:ph type="body" sz="quarter" idx="11" hasCustomPrompt="1"/>
          </p:nvPr>
        </p:nvSpPr>
        <p:spPr>
          <a:xfrm>
            <a:off x="417595" y="771525"/>
            <a:ext cx="8557071" cy="587376"/>
          </a:xfrm>
          <a:prstGeom prst="rect">
            <a:avLst/>
          </a:prstGeom>
        </p:spPr>
        <p:txBody>
          <a:bodyPr lIns="137160" anchor="t" anchorCtr="0"/>
          <a:lstStyle>
            <a:lvl1pPr marL="0" indent="0" algn="l">
              <a:buNone/>
              <a:defRPr sz="4000" b="1">
                <a:solidFill>
                  <a:schemeClr val="bg1"/>
                </a:solidFill>
                <a:latin typeface="+mj-lt"/>
              </a:defRPr>
            </a:lvl1pPr>
          </a:lstStyle>
          <a:p>
            <a:pPr lvl="0"/>
            <a:r>
              <a:rPr lang="en-US" dirty="0" smtClean="0"/>
              <a:t>APPENDIX</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Text Placeholder 15"/>
          <p:cNvSpPr>
            <a:spLocks noGrp="1"/>
          </p:cNvSpPr>
          <p:nvPr>
            <p:ph type="body" sz="quarter" idx="12" hasCustomPrompt="1"/>
          </p:nvPr>
        </p:nvSpPr>
        <p:spPr>
          <a:xfrm>
            <a:off x="417595" y="1514372"/>
            <a:ext cx="8557071" cy="2227110"/>
          </a:xfrm>
          <a:prstGeom prst="rect">
            <a:avLst/>
          </a:prstGeom>
        </p:spPr>
        <p:txBody>
          <a:bodyPr lIns="137160" anchor="t" anchorCtr="0"/>
          <a:lstStyle>
            <a:lvl1pPr marL="0" indent="0" algn="l">
              <a:buNone/>
              <a:defRPr sz="2800" b="1">
                <a:solidFill>
                  <a:schemeClr val="bg1"/>
                </a:solidFill>
                <a:latin typeface="+mj-lt"/>
              </a:defRPr>
            </a:lvl1pPr>
          </a:lstStyle>
          <a:p>
            <a:pPr lvl="0"/>
            <a:r>
              <a:rPr lang="en-US" dirty="0" smtClean="0"/>
              <a:t>COMMENTS</a:t>
            </a:r>
          </a:p>
        </p:txBody>
      </p:sp>
    </p:spTree>
    <p:extLst>
      <p:ext uri="{BB962C8B-B14F-4D97-AF65-F5344CB8AC3E}">
        <p14:creationId xmlns:p14="http://schemas.microsoft.com/office/powerpoint/2010/main" val="21549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8" fill="hold"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PPENDIX O">
    <p:bg>
      <p:bgPr>
        <a:solidFill>
          <a:schemeClr val="accent2"/>
        </a:solidFill>
        <a:effectLst/>
      </p:bgPr>
    </p:bg>
    <p:spTree>
      <p:nvGrpSpPr>
        <p:cNvPr id="1" name=""/>
        <p:cNvGrpSpPr/>
        <p:nvPr/>
      </p:nvGrpSpPr>
      <p:grpSpPr>
        <a:xfrm>
          <a:off x="0" y="0"/>
          <a:ext cx="0" cy="0"/>
          <a:chOff x="0" y="0"/>
          <a:chExt cx="0" cy="0"/>
        </a:xfrm>
      </p:grpSpPr>
      <p:sp>
        <p:nvSpPr>
          <p:cNvPr id="7" name="Text Placeholder 15"/>
          <p:cNvSpPr>
            <a:spLocks noGrp="1"/>
          </p:cNvSpPr>
          <p:nvPr>
            <p:ph type="body" sz="quarter" idx="11" hasCustomPrompt="1"/>
          </p:nvPr>
        </p:nvSpPr>
        <p:spPr>
          <a:xfrm>
            <a:off x="417595" y="771525"/>
            <a:ext cx="8557071" cy="587376"/>
          </a:xfrm>
          <a:prstGeom prst="rect">
            <a:avLst/>
          </a:prstGeom>
        </p:spPr>
        <p:txBody>
          <a:bodyPr lIns="137160" anchor="t" anchorCtr="0"/>
          <a:lstStyle>
            <a:lvl1pPr marL="0" indent="0" algn="l">
              <a:buNone/>
              <a:defRPr sz="4000" b="1">
                <a:solidFill>
                  <a:schemeClr val="bg1"/>
                </a:solidFill>
                <a:latin typeface="+mj-lt"/>
              </a:defRPr>
            </a:lvl1pPr>
          </a:lstStyle>
          <a:p>
            <a:pPr lvl="0"/>
            <a:r>
              <a:rPr lang="en-US" dirty="0" smtClean="0"/>
              <a:t>APPENDIX</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Text Placeholder 15"/>
          <p:cNvSpPr>
            <a:spLocks noGrp="1"/>
          </p:cNvSpPr>
          <p:nvPr>
            <p:ph type="body" sz="quarter" idx="12" hasCustomPrompt="1"/>
          </p:nvPr>
        </p:nvSpPr>
        <p:spPr>
          <a:xfrm>
            <a:off x="417595" y="1514372"/>
            <a:ext cx="8557071" cy="2227110"/>
          </a:xfrm>
          <a:prstGeom prst="rect">
            <a:avLst/>
          </a:prstGeom>
        </p:spPr>
        <p:txBody>
          <a:bodyPr lIns="137160" anchor="t" anchorCtr="0"/>
          <a:lstStyle>
            <a:lvl1pPr marL="0" indent="0" algn="l">
              <a:buNone/>
              <a:defRPr sz="2800" b="1">
                <a:solidFill>
                  <a:schemeClr val="bg1"/>
                </a:solidFill>
                <a:latin typeface="+mj-lt"/>
              </a:defRPr>
            </a:lvl1pPr>
          </a:lstStyle>
          <a:p>
            <a:pPr lvl="0"/>
            <a:r>
              <a:rPr lang="en-US" dirty="0" smtClean="0"/>
              <a:t>COMMENTS</a:t>
            </a:r>
          </a:p>
        </p:txBody>
      </p:sp>
    </p:spTree>
    <p:extLst>
      <p:ext uri="{BB962C8B-B14F-4D97-AF65-F5344CB8AC3E}">
        <p14:creationId xmlns:p14="http://schemas.microsoft.com/office/powerpoint/2010/main" val="14722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8" fill="hold"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PPENDIX R">
    <p:bg>
      <p:bgPr>
        <a:solidFill>
          <a:schemeClr val="accent1"/>
        </a:solidFill>
        <a:effectLst/>
      </p:bgPr>
    </p:bg>
    <p:spTree>
      <p:nvGrpSpPr>
        <p:cNvPr id="1" name=""/>
        <p:cNvGrpSpPr/>
        <p:nvPr/>
      </p:nvGrpSpPr>
      <p:grpSpPr>
        <a:xfrm>
          <a:off x="0" y="0"/>
          <a:ext cx="0" cy="0"/>
          <a:chOff x="0" y="0"/>
          <a:chExt cx="0" cy="0"/>
        </a:xfrm>
      </p:grpSpPr>
      <p:sp>
        <p:nvSpPr>
          <p:cNvPr id="7" name="Text Placeholder 15"/>
          <p:cNvSpPr>
            <a:spLocks noGrp="1"/>
          </p:cNvSpPr>
          <p:nvPr>
            <p:ph type="body" sz="quarter" idx="11" hasCustomPrompt="1"/>
          </p:nvPr>
        </p:nvSpPr>
        <p:spPr>
          <a:xfrm>
            <a:off x="417595" y="771525"/>
            <a:ext cx="8557071" cy="587376"/>
          </a:xfrm>
          <a:prstGeom prst="rect">
            <a:avLst/>
          </a:prstGeom>
        </p:spPr>
        <p:txBody>
          <a:bodyPr lIns="137160" anchor="t" anchorCtr="0"/>
          <a:lstStyle>
            <a:lvl1pPr marL="0" indent="0" algn="l">
              <a:buNone/>
              <a:defRPr sz="4000" b="1" baseline="0">
                <a:solidFill>
                  <a:schemeClr val="bg1"/>
                </a:solidFill>
                <a:latin typeface="+mj-lt"/>
              </a:defRPr>
            </a:lvl1pPr>
          </a:lstStyle>
          <a:p>
            <a:pPr lvl="0"/>
            <a:r>
              <a:rPr lang="en-US" dirty="0" smtClean="0"/>
              <a:t>APPENDIX</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Text Placeholder 15"/>
          <p:cNvSpPr>
            <a:spLocks noGrp="1"/>
          </p:cNvSpPr>
          <p:nvPr>
            <p:ph type="body" sz="quarter" idx="12" hasCustomPrompt="1"/>
          </p:nvPr>
        </p:nvSpPr>
        <p:spPr>
          <a:xfrm>
            <a:off x="417595" y="1514372"/>
            <a:ext cx="8557071" cy="2227110"/>
          </a:xfrm>
          <a:prstGeom prst="rect">
            <a:avLst/>
          </a:prstGeom>
        </p:spPr>
        <p:txBody>
          <a:bodyPr lIns="137160" anchor="t" anchorCtr="0"/>
          <a:lstStyle>
            <a:lvl1pPr marL="0" indent="0" algn="l">
              <a:buNone/>
              <a:defRPr sz="2800" b="1">
                <a:solidFill>
                  <a:schemeClr val="bg1"/>
                </a:solidFill>
                <a:latin typeface="+mj-lt"/>
              </a:defRPr>
            </a:lvl1pPr>
          </a:lstStyle>
          <a:p>
            <a:pPr lvl="0"/>
            <a:r>
              <a:rPr lang="en-US" dirty="0" smtClean="0"/>
              <a:t>COMMENTS</a:t>
            </a:r>
          </a:p>
        </p:txBody>
      </p:sp>
    </p:spTree>
    <p:extLst>
      <p:ext uri="{BB962C8B-B14F-4D97-AF65-F5344CB8AC3E}">
        <p14:creationId xmlns:p14="http://schemas.microsoft.com/office/powerpoint/2010/main" val="16583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8" fill="hold"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5"/>
        </a:solidFill>
        <a:effectLst/>
      </p:bgPr>
    </p:bg>
    <p:spTree>
      <p:nvGrpSpPr>
        <p:cNvPr id="1" name=""/>
        <p:cNvGrpSpPr/>
        <p:nvPr/>
      </p:nvGrpSpPr>
      <p:grpSpPr>
        <a:xfrm>
          <a:off x="0" y="0"/>
          <a:ext cx="0" cy="0"/>
          <a:chOff x="0" y="0"/>
          <a:chExt cx="0" cy="0"/>
        </a:xfrm>
      </p:grpSpPr>
      <p:sp>
        <p:nvSpPr>
          <p:cNvPr id="27" name="Rectangle 26"/>
          <p:cNvSpPr/>
          <p:nvPr userDrawn="1"/>
        </p:nvSpPr>
        <p:spPr>
          <a:xfrm>
            <a:off x="1" y="191969"/>
            <a:ext cx="267063" cy="579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15"/>
          <p:cNvSpPr>
            <a:spLocks noGrp="1"/>
          </p:cNvSpPr>
          <p:nvPr>
            <p:ph type="body" sz="quarter" idx="11" hasCustomPrompt="1"/>
          </p:nvPr>
        </p:nvSpPr>
        <p:spPr>
          <a:xfrm>
            <a:off x="2785979" y="2528958"/>
            <a:ext cx="6518443" cy="1800084"/>
          </a:xfrm>
          <a:prstGeom prst="rect">
            <a:avLst/>
          </a:prstGeom>
        </p:spPr>
        <p:txBody>
          <a:bodyPr lIns="137160" anchor="ctr" anchorCtr="0"/>
          <a:lstStyle>
            <a:lvl1pPr marL="0" indent="0" algn="ctr">
              <a:buNone/>
              <a:defRPr sz="4000" b="1">
                <a:solidFill>
                  <a:schemeClr val="bg1"/>
                </a:solidFill>
                <a:latin typeface="+mj-lt"/>
              </a:defRPr>
            </a:lvl1pPr>
          </a:lstStyle>
          <a:p>
            <a:pPr lvl="0"/>
            <a:r>
              <a:rPr lang="en-US" dirty="0" smtClean="0"/>
              <a:t>THANK YOU</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840" y="173082"/>
            <a:ext cx="3407484" cy="731520"/>
          </a:xfrm>
          <a:prstGeom prst="rect">
            <a:avLst/>
          </a:prstGeom>
        </p:spPr>
      </p:pic>
    </p:spTree>
    <p:extLst>
      <p:ext uri="{BB962C8B-B14F-4D97-AF65-F5344CB8AC3E}">
        <p14:creationId xmlns:p14="http://schemas.microsoft.com/office/powerpoint/2010/main" val="19346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8" fill="hold"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smtClean="0"/>
              <a:t>Click to edit Master text styles</a:t>
            </a:r>
          </a:p>
        </p:txBody>
      </p:sp>
      <p:sp>
        <p:nvSpPr>
          <p:cNvPr id="5" name="Text Placeholder 4"/>
          <p:cNvSpPr>
            <a:spLocks noGrp="1"/>
          </p:cNvSpPr>
          <p:nvPr>
            <p:ph type="body" sz="quarter" idx="12"/>
          </p:nvPr>
        </p:nvSpPr>
        <p:spPr>
          <a:xfrm>
            <a:off x="254000" y="962025"/>
            <a:ext cx="11582400" cy="5248275"/>
          </a:xfrm>
          <a:prstGeom prst="rect">
            <a:avLst/>
          </a:prstGeom>
        </p:spPr>
        <p:txBody>
          <a:bodyPr/>
          <a:lstStyle>
            <a:lvl1pPr marL="457200" indent="-457200">
              <a:buClr>
                <a:schemeClr val="accent2"/>
              </a:buClr>
              <a:buFont typeface="+mj-lt"/>
              <a:buAutoNum type="arabicPeriod"/>
              <a:defRPr sz="2400" b="1">
                <a:solidFill>
                  <a:schemeClr val="tx1"/>
                </a:solidFill>
              </a:defRPr>
            </a:lvl1pPr>
            <a:lvl2pPr marL="914400" indent="-457200">
              <a:buClr>
                <a:schemeClr val="accent2"/>
              </a:buClr>
              <a:buFont typeface="+mj-lt"/>
              <a:buAutoNum type="alphaUcPeriod"/>
              <a:defRPr sz="2000">
                <a:solidFill>
                  <a:schemeClr val="tx1"/>
                </a:solidFill>
              </a:defRPr>
            </a:lvl2pPr>
            <a:lvl3pPr marL="1257300" indent="-342900">
              <a:buClr>
                <a:schemeClr val="accent2"/>
              </a:buClr>
              <a:buFont typeface="+mj-lt"/>
              <a:buAutoNum type="arabicParenR"/>
              <a:defRPr sz="1800">
                <a:solidFill>
                  <a:schemeClr val="tx2"/>
                </a:solidFill>
              </a:defRPr>
            </a:lvl3pPr>
            <a:lvl4pPr marL="1714500" indent="-342900">
              <a:buClr>
                <a:schemeClr val="accent2"/>
              </a:buClr>
              <a:buFont typeface="+mj-lt"/>
              <a:buAutoNum type="alphaLcParenR"/>
              <a:defRPr sz="1600">
                <a:solidFill>
                  <a:schemeClr val="tx2"/>
                </a:solidFill>
              </a:defRPr>
            </a:lvl4pPr>
            <a:lvl5pPr marL="2171700" indent="-342900">
              <a:buClr>
                <a:schemeClr val="accent2"/>
              </a:buClr>
              <a:buFont typeface="+mj-lt"/>
              <a:buAutoNum type="romanUcPeriod"/>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21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grpSp>
        <p:nvGrpSpPr>
          <p:cNvPr id="3" name="Group 2"/>
          <p:cNvGrpSpPr/>
          <p:nvPr userDrawn="1"/>
        </p:nvGrpSpPr>
        <p:grpSpPr>
          <a:xfrm>
            <a:off x="-493008" y="-163215"/>
            <a:ext cx="13516518" cy="8698133"/>
            <a:chOff x="-493008" y="-163215"/>
            <a:chExt cx="13516518" cy="8698133"/>
          </a:xfrm>
        </p:grpSpPr>
        <p:pic>
          <p:nvPicPr>
            <p:cNvPr id="19" name="Picture 2" descr="Image result for questions"/>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3008" y="-163215"/>
              <a:ext cx="13516518" cy="86981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9586397" y="6286500"/>
              <a:ext cx="2476715" cy="1019991"/>
            </a:xfrm>
            <a:prstGeom prst="rect">
              <a:avLst/>
            </a:prstGeom>
          </p:spPr>
        </p:pic>
      </p:gr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1841" y="6396926"/>
            <a:ext cx="1703742" cy="365760"/>
          </a:xfrm>
          <a:prstGeom prst="rect">
            <a:avLst/>
          </a:prstGeom>
        </p:spPr>
      </p:pic>
    </p:spTree>
    <p:extLst>
      <p:ext uri="{BB962C8B-B14F-4D97-AF65-F5344CB8AC3E}">
        <p14:creationId xmlns:p14="http://schemas.microsoft.com/office/powerpoint/2010/main" val="4005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Sub NO BACKGROUND IMAGE">
    <p:spTree>
      <p:nvGrpSpPr>
        <p:cNvPr id="1" name=""/>
        <p:cNvGrpSpPr/>
        <p:nvPr/>
      </p:nvGrpSpPr>
      <p:grpSpPr>
        <a:xfrm>
          <a:off x="0" y="0"/>
          <a:ext cx="0" cy="0"/>
          <a:chOff x="0" y="0"/>
          <a:chExt cx="0" cy="0"/>
        </a:xfrm>
      </p:grpSpPr>
      <p:sp>
        <p:nvSpPr>
          <p:cNvPr id="9"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smtClean="0"/>
              <a:t>Click to edit Master text styles</a:t>
            </a:r>
          </a:p>
        </p:txBody>
      </p:sp>
      <p:sp>
        <p:nvSpPr>
          <p:cNvPr id="15" name="Text Placeholder 7"/>
          <p:cNvSpPr>
            <a:spLocks noGrp="1"/>
          </p:cNvSpPr>
          <p:nvPr>
            <p:ph type="body" sz="quarter" idx="30" hasCustomPrompt="1"/>
          </p:nvPr>
        </p:nvSpPr>
        <p:spPr>
          <a:xfrm>
            <a:off x="254000" y="962025"/>
            <a:ext cx="11582400" cy="411480"/>
          </a:xfrm>
          <a:prstGeom prst="rect">
            <a:avLst/>
          </a:prstGeom>
        </p:spPr>
        <p:txBody>
          <a:bodyPr anchor="ctr" anchorCtr="0"/>
          <a:lstStyle>
            <a:lvl1pPr marL="0" indent="0" algn="l">
              <a:buNone/>
              <a:defRPr sz="1800" b="1">
                <a:solidFill>
                  <a:schemeClr val="accent2"/>
                </a:solidFill>
              </a:defRPr>
            </a:lvl1pPr>
          </a:lstStyle>
          <a:p>
            <a:r>
              <a:rPr lang="en-US" dirty="0"/>
              <a:t>Click to add text</a:t>
            </a:r>
          </a:p>
        </p:txBody>
      </p:sp>
      <p:cxnSp>
        <p:nvCxnSpPr>
          <p:cNvPr id="4" name="Straight Connector 3"/>
          <p:cNvCxnSpPr/>
          <p:nvPr userDrawn="1"/>
        </p:nvCxnSpPr>
        <p:spPr>
          <a:xfrm>
            <a:off x="254000" y="1370565"/>
            <a:ext cx="11582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1" y="190501"/>
            <a:ext cx="254000" cy="57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2064275" y="1"/>
            <a:ext cx="1277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p:cNvSpPr txBox="1"/>
          <p:nvPr userDrawn="1"/>
        </p:nvSpPr>
        <p:spPr>
          <a:xfrm>
            <a:off x="11362267" y="6473146"/>
            <a:ext cx="474133" cy="253916"/>
          </a:xfrm>
          <a:prstGeom prst="rect">
            <a:avLst/>
          </a:prstGeom>
          <a:noFill/>
        </p:spPr>
        <p:txBody>
          <a:bodyPr wrap="square" rIns="0" rtlCol="0" anchor="ctr">
            <a:spAutoFit/>
          </a:bodyPr>
          <a:lstStyle/>
          <a:p>
            <a:pPr algn="r"/>
            <a:fld id="{199A90E5-D365-4930-A477-41E2176A715F}" type="slidenum">
              <a:rPr lang="en-US" sz="1050" smtClean="0">
                <a:solidFill>
                  <a:schemeClr val="tx2"/>
                </a:solidFill>
                <a:latin typeface="+mn-lt"/>
              </a:rPr>
              <a:pPr algn="r"/>
              <a:t>‹#›</a:t>
            </a:fld>
            <a:endParaRPr lang="en-US" sz="1200" dirty="0">
              <a:solidFill>
                <a:schemeClr val="tx2"/>
              </a:solidFill>
              <a:latin typeface="+mn-lt"/>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127" y="6196244"/>
            <a:ext cx="2839568" cy="457200"/>
          </a:xfrm>
          <a:prstGeom prst="rect">
            <a:avLst/>
          </a:prstGeom>
        </p:spPr>
      </p:pic>
    </p:spTree>
    <p:extLst>
      <p:ext uri="{BB962C8B-B14F-4D97-AF65-F5344CB8AC3E}">
        <p14:creationId xmlns:p14="http://schemas.microsoft.com/office/powerpoint/2010/main" val="198858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
        <p:nvSpPr>
          <p:cNvPr id="3" name="Snip Diagonal Corner Rectangle 2"/>
          <p:cNvSpPr/>
          <p:nvPr userDrawn="1"/>
        </p:nvSpPr>
        <p:spPr>
          <a:xfrm rot="10800000" flipH="1">
            <a:off x="0" y="-11113"/>
            <a:ext cx="12073467" cy="6881813"/>
          </a:xfrm>
          <a:prstGeom prst="snip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grpSp>
        <p:nvGrpSpPr>
          <p:cNvPr id="4" name="Group 3"/>
          <p:cNvGrpSpPr/>
          <p:nvPr userDrawn="1"/>
        </p:nvGrpSpPr>
        <p:grpSpPr>
          <a:xfrm flipH="1">
            <a:off x="-34835" y="-11067"/>
            <a:ext cx="3518261" cy="1545267"/>
            <a:chOff x="7593295" y="-11066"/>
            <a:chExt cx="1553781" cy="600813"/>
          </a:xfrm>
          <a:solidFill>
            <a:schemeClr val="bg1"/>
          </a:solidFill>
        </p:grpSpPr>
        <p:sp>
          <p:nvSpPr>
            <p:cNvPr id="5" name="Freeform 26"/>
            <p:cNvSpPr>
              <a:spLocks/>
            </p:cNvSpPr>
            <p:nvPr/>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dirty="0">
                <a:solidFill>
                  <a:prstClr val="black"/>
                </a:solidFill>
              </a:endParaRPr>
            </a:p>
          </p:txBody>
        </p:sp>
        <p:sp>
          <p:nvSpPr>
            <p:cNvPr id="6" name="Freeform 25"/>
            <p:cNvSpPr>
              <a:spLocks/>
            </p:cNvSpPr>
            <p:nvPr/>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dirty="0">
                <a:solidFill>
                  <a:prstClr val="black"/>
                </a:solidFill>
              </a:endParaRPr>
            </a:p>
          </p:txBody>
        </p:sp>
      </p:grpSp>
      <p:sp>
        <p:nvSpPr>
          <p:cNvPr id="7" name="Freeform 26"/>
          <p:cNvSpPr>
            <a:spLocks/>
          </p:cNvSpPr>
          <p:nvPr userDrawn="1"/>
        </p:nvSpPr>
        <p:spPr bwMode="auto">
          <a:xfrm rot="10800000" flipH="1">
            <a:off x="-33867" y="-17463"/>
            <a:ext cx="1822451" cy="723901"/>
          </a:xfrm>
          <a:custGeom>
            <a:avLst/>
            <a:gdLst>
              <a:gd name="T0" fmla="*/ 0 w 2303"/>
              <a:gd name="T1" fmla="*/ 0 h 1548"/>
              <a:gd name="T2" fmla="*/ 1367242 w 2303"/>
              <a:gd name="T3" fmla="*/ 724069 h 1548"/>
              <a:gd name="T4" fmla="*/ 0 w 2303"/>
              <a:gd name="T5" fmla="*/ 724069 h 1548"/>
              <a:gd name="T6" fmla="*/ 0 w 2303"/>
              <a:gd name="T7" fmla="*/ 0 h 15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pPr>
            <a:endParaRPr lang="en-US" sz="1800">
              <a:solidFill>
                <a:prstClr val="black"/>
              </a:solidFill>
              <a:latin typeface="Calibri" panose="020F0502020204030204" pitchFamily="34" charset="0"/>
              <a:ea typeface="ＭＳ Ｐゴシック" panose="020B0600070205080204" pitchFamily="34" charset="-128"/>
            </a:endParaRPr>
          </a:p>
        </p:txBody>
      </p:sp>
      <p:pic>
        <p:nvPicPr>
          <p:cNvPr id="8" name="Picture 40" descr="http://www.affigent.com/files/2013/06/Everbridge-Logo-300x63.png"/>
          <p:cNvPicPr>
            <a:picLocks noChangeAspect="1" noChangeArrowheads="1"/>
          </p:cNvPicPr>
          <p:nvPr userDrawn="1"/>
        </p:nvPicPr>
        <p:blipFill>
          <a:blip r:embed="rId2">
            <a:grayscl/>
            <a:biLevel thresh="50000"/>
            <a:extLst>
              <a:ext uri="{28A0092B-C50C-407E-A947-70E740481C1C}">
                <a14:useLocalDpi xmlns:a14="http://schemas.microsoft.com/office/drawing/2010/main"/>
              </a:ext>
            </a:extLst>
          </a:blip>
          <a:srcRect/>
          <a:stretch>
            <a:fillRect/>
          </a:stretch>
        </p:blipFill>
        <p:spPr bwMode="auto">
          <a:xfrm>
            <a:off x="9838267" y="187326"/>
            <a:ext cx="1998133"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0"/>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624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1591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rporate Title">
    <p:spTree>
      <p:nvGrpSpPr>
        <p:cNvPr id="1" name=""/>
        <p:cNvGrpSpPr/>
        <p:nvPr/>
      </p:nvGrpSpPr>
      <p:grpSpPr>
        <a:xfrm>
          <a:off x="0" y="0"/>
          <a:ext cx="0" cy="0"/>
          <a:chOff x="0" y="0"/>
          <a:chExt cx="0" cy="0"/>
        </a:xfrm>
      </p:grpSpPr>
      <p:pic>
        <p:nvPicPr>
          <p:cNvPr id="25" name="Picture 38"/>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29146"/>
            <a:ext cx="12204043" cy="570432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smtClean="0"/>
              <a:t>Subtitle</a:t>
            </a:r>
            <a:endParaRPr lang="en-US" dirty="0"/>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smtClean="0"/>
              <a:t>PRESENTATION TITLE</a:t>
            </a:r>
            <a:endParaRPr lang="en-US" dirty="0"/>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smtClean="0"/>
              <a:t>Date</a:t>
            </a:r>
            <a:endParaRPr lang="en-US" dirty="0"/>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380150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rporate Title">
    <p:spTree>
      <p:nvGrpSpPr>
        <p:cNvPr id="1" name=""/>
        <p:cNvGrpSpPr/>
        <p:nvPr/>
      </p:nvGrpSpPr>
      <p:grpSpPr>
        <a:xfrm>
          <a:off x="0" y="0"/>
          <a:ext cx="0" cy="0"/>
          <a:chOff x="0" y="0"/>
          <a:chExt cx="0" cy="0"/>
        </a:xfrm>
      </p:grpSpPr>
      <p:pic>
        <p:nvPicPr>
          <p:cNvPr id="26" name="Picture 38"/>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2040" y="0"/>
            <a:ext cx="12216082" cy="589752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smtClean="0"/>
              <a:t>Subtitle</a:t>
            </a:r>
            <a:endParaRPr lang="en-US" dirty="0"/>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smtClean="0"/>
              <a:t>PRESENTATION TITLE</a:t>
            </a:r>
            <a:endParaRPr lang="en-US" dirty="0"/>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smtClean="0"/>
              <a:t>Date</a:t>
            </a:r>
            <a:endParaRPr lang="en-US" dirty="0"/>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422245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rporate Title">
    <p:spTree>
      <p:nvGrpSpPr>
        <p:cNvPr id="1" name=""/>
        <p:cNvGrpSpPr/>
        <p:nvPr/>
      </p:nvGrpSpPr>
      <p:grpSpPr>
        <a:xfrm>
          <a:off x="0" y="0"/>
          <a:ext cx="0" cy="0"/>
          <a:chOff x="0" y="0"/>
          <a:chExt cx="0" cy="0"/>
        </a:xfrm>
      </p:grpSpPr>
      <p:pic>
        <p:nvPicPr>
          <p:cNvPr id="20" name="Picture 38"/>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21413"/>
            <a:ext cx="12227325" cy="568536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smtClean="0"/>
              <a:t>Subtitle</a:t>
            </a:r>
            <a:endParaRPr lang="en-US" dirty="0"/>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smtClean="0"/>
              <a:t>PRESENTATION TITLE</a:t>
            </a:r>
            <a:endParaRPr lang="en-US" dirty="0"/>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smtClean="0"/>
              <a:t>Date</a:t>
            </a:r>
            <a:endParaRPr lang="en-US" dirty="0"/>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23186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orporate Title">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3" y="1"/>
            <a:ext cx="12226782" cy="5708342"/>
          </a:xfrm>
          <a:prstGeom prst="rect">
            <a:avLst/>
          </a:prstGeom>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smtClean="0"/>
              <a:t>Subtitle</a:t>
            </a:r>
            <a:endParaRPr lang="en-US" dirty="0"/>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smtClean="0"/>
              <a:t>PRESENTATION TITLE</a:t>
            </a:r>
            <a:endParaRPr lang="en-US" dirty="0"/>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smtClean="0"/>
              <a:t>Date</a:t>
            </a:r>
            <a:endParaRPr lang="en-US" dirty="0"/>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40609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 Only">
    <p:spTree>
      <p:nvGrpSpPr>
        <p:cNvPr id="1" name=""/>
        <p:cNvGrpSpPr/>
        <p:nvPr/>
      </p:nvGrpSpPr>
      <p:grpSpPr>
        <a:xfrm>
          <a:off x="0" y="0"/>
          <a:ext cx="0" cy="0"/>
          <a:chOff x="0" y="0"/>
          <a:chExt cx="0" cy="0"/>
        </a:xfrm>
      </p:grpSpPr>
      <p:sp>
        <p:nvSpPr>
          <p:cNvPr id="9"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smtClean="0"/>
              <a:t>Click to edit Master text styles</a:t>
            </a:r>
          </a:p>
        </p:txBody>
      </p:sp>
      <p:sp>
        <p:nvSpPr>
          <p:cNvPr id="15" name="Text Placeholder 7"/>
          <p:cNvSpPr>
            <a:spLocks noGrp="1"/>
          </p:cNvSpPr>
          <p:nvPr>
            <p:ph type="body" sz="quarter" idx="30" hasCustomPrompt="1"/>
          </p:nvPr>
        </p:nvSpPr>
        <p:spPr>
          <a:xfrm>
            <a:off x="254000" y="962025"/>
            <a:ext cx="11582400" cy="411480"/>
          </a:xfrm>
          <a:prstGeom prst="rect">
            <a:avLst/>
          </a:prstGeom>
        </p:spPr>
        <p:txBody>
          <a:bodyPr anchor="ctr" anchorCtr="0"/>
          <a:lstStyle>
            <a:lvl1pPr marL="0" indent="0" algn="l">
              <a:buNone/>
              <a:defRPr sz="1800" b="1">
                <a:solidFill>
                  <a:schemeClr val="accent2"/>
                </a:solidFill>
              </a:defRPr>
            </a:lvl1pPr>
          </a:lstStyle>
          <a:p>
            <a:r>
              <a:rPr lang="en-US" dirty="0" smtClean="0"/>
              <a:t>Click to add text</a:t>
            </a:r>
            <a:endParaRPr lang="en-US" dirty="0"/>
          </a:p>
        </p:txBody>
      </p:sp>
      <p:cxnSp>
        <p:nvCxnSpPr>
          <p:cNvPr id="4" name="Straight Connector 3"/>
          <p:cNvCxnSpPr/>
          <p:nvPr userDrawn="1"/>
        </p:nvCxnSpPr>
        <p:spPr>
          <a:xfrm>
            <a:off x="254000" y="1370565"/>
            <a:ext cx="11582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9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smtClean="0"/>
              <a:t>TOC or Agenda</a:t>
            </a:r>
          </a:p>
        </p:txBody>
      </p:sp>
      <p:graphicFrame>
        <p:nvGraphicFramePr>
          <p:cNvPr id="4" name="Table 3"/>
          <p:cNvGraphicFramePr>
            <a:graphicFrameLocks noGrp="1"/>
          </p:cNvGraphicFramePr>
          <p:nvPr userDrawn="1">
            <p:extLst>
              <p:ext uri="{D42A27DB-BD31-4B8C-83A1-F6EECF244321}">
                <p14:modId xmlns:p14="http://schemas.microsoft.com/office/powerpoint/2010/main" val="113502312"/>
              </p:ext>
            </p:extLst>
          </p:nvPr>
        </p:nvGraphicFramePr>
        <p:xfrm>
          <a:off x="406400" y="1130300"/>
          <a:ext cx="11430000" cy="4965702"/>
        </p:xfrm>
        <a:graphic>
          <a:graphicData uri="http://schemas.openxmlformats.org/drawingml/2006/table">
            <a:tbl>
              <a:tblPr firstRow="1" bandRow="1">
                <a:tableStyleId>{5C22544A-7EE6-4342-B048-85BDC9FD1C3A}</a:tableStyleId>
              </a:tblPr>
              <a:tblGrid>
                <a:gridCol w="818816"/>
                <a:gridCol w="10611184"/>
              </a:tblGrid>
              <a:tr h="781997">
                <a:tc>
                  <a:txBody>
                    <a:bodyPr/>
                    <a:lstStyle/>
                    <a:p>
                      <a:r>
                        <a:rPr lang="en-US" b="1" dirty="0" smtClean="0">
                          <a:solidFill>
                            <a:schemeClr val="accent1"/>
                          </a:solidFill>
                        </a:rPr>
                        <a:t>1</a:t>
                      </a:r>
                      <a:endParaRPr lang="en-US" b="1" dirty="0">
                        <a:solidFill>
                          <a:schemeClr val="accent1"/>
                        </a:solidFill>
                      </a:endParaRPr>
                    </a:p>
                  </a:txBody>
                  <a:tcPr marL="121920" marR="121920" anchor="ctr" anchorCtr="1">
                    <a:lnL w="38100" cap="flat" cmpd="sng" algn="ctr">
                      <a:no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2"/>
                          </a:solidFill>
                        </a:rPr>
                        <a:t>Topic –</a:t>
                      </a:r>
                      <a:r>
                        <a:rPr lang="en-US" baseline="0" dirty="0" smtClean="0">
                          <a:solidFill>
                            <a:schemeClr val="tx2"/>
                          </a:solidFill>
                        </a:rPr>
                        <a:t> Century Gothic (bold) size 18 in Dark Gray</a:t>
                      </a:r>
                      <a:endParaRPr lang="en-US" dirty="0" smtClean="0">
                        <a:solidFill>
                          <a:schemeClr val="tx2"/>
                        </a:solidFill>
                      </a:endParaRPr>
                    </a:p>
                  </a:txBody>
                  <a:tcPr marL="121920" marR="121920" anchor="ctr">
                    <a:lnL w="38100" cap="flat" cmpd="sng" algn="ctr">
                      <a:no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36741">
                <a:tc>
                  <a:txBody>
                    <a:bodyPr/>
                    <a:lstStyle/>
                    <a:p>
                      <a:r>
                        <a:rPr lang="en-US" b="1" dirty="0" smtClean="0">
                          <a:solidFill>
                            <a:schemeClr val="accent1"/>
                          </a:solidFill>
                        </a:rPr>
                        <a:t>2</a:t>
                      </a:r>
                      <a:endParaRPr lang="en-US" b="1" dirty="0">
                        <a:solidFill>
                          <a:schemeClr val="accent1"/>
                        </a:solidFill>
                      </a:endParaRP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36741">
                <a:tc>
                  <a:txBody>
                    <a:bodyPr/>
                    <a:lstStyle/>
                    <a:p>
                      <a:r>
                        <a:rPr lang="en-US" b="1" dirty="0" smtClean="0">
                          <a:solidFill>
                            <a:schemeClr val="accent1"/>
                          </a:solidFill>
                        </a:rPr>
                        <a:t>3</a:t>
                      </a:r>
                      <a:endParaRPr lang="en-US" b="1" dirty="0">
                        <a:solidFill>
                          <a:schemeClr val="accent1"/>
                        </a:solidFill>
                      </a:endParaRP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2"/>
                          </a:solidFill>
                        </a:rPr>
                        <a:t>Topic</a:t>
                      </a:r>
                      <a:endParaRPr lang="en-US" b="1" dirty="0">
                        <a:solidFill>
                          <a:schemeClr val="tx2"/>
                        </a:solidFill>
                      </a:endParaRP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36741">
                <a:tc>
                  <a:txBody>
                    <a:bodyPr/>
                    <a:lstStyle/>
                    <a:p>
                      <a:r>
                        <a:rPr lang="en-US" b="1" dirty="0" smtClean="0">
                          <a:solidFill>
                            <a:schemeClr val="accent1"/>
                          </a:solidFill>
                        </a:rPr>
                        <a:t>4</a:t>
                      </a:r>
                      <a:endParaRPr lang="en-US" b="1" dirty="0">
                        <a:solidFill>
                          <a:schemeClr val="accent1"/>
                        </a:solidFill>
                      </a:endParaRP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36741">
                <a:tc>
                  <a:txBody>
                    <a:bodyPr/>
                    <a:lstStyle/>
                    <a:p>
                      <a:r>
                        <a:rPr lang="en-US" b="1" dirty="0" smtClean="0">
                          <a:solidFill>
                            <a:schemeClr val="accent1"/>
                          </a:solidFill>
                        </a:rPr>
                        <a:t>5</a:t>
                      </a:r>
                      <a:endParaRPr lang="en-US" b="1" dirty="0">
                        <a:solidFill>
                          <a:schemeClr val="accent1"/>
                        </a:solidFill>
                      </a:endParaRP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36741">
                <a:tc>
                  <a:txBody>
                    <a:bodyPr/>
                    <a:lstStyle/>
                    <a:p>
                      <a:r>
                        <a:rPr lang="en-US" b="1" dirty="0" smtClean="0">
                          <a:solidFill>
                            <a:schemeClr val="accent1"/>
                          </a:solidFill>
                        </a:rPr>
                        <a:t>6</a:t>
                      </a:r>
                      <a:endParaRPr lang="en-US" b="1" dirty="0">
                        <a:solidFill>
                          <a:schemeClr val="accent1"/>
                        </a:solidFill>
                      </a:endParaRP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5246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190501"/>
            <a:ext cx="254000" cy="57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2064275" y="1"/>
            <a:ext cx="1277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Box 1"/>
          <p:cNvSpPr txBox="1"/>
          <p:nvPr userDrawn="1"/>
        </p:nvSpPr>
        <p:spPr>
          <a:xfrm>
            <a:off x="11362267" y="6473146"/>
            <a:ext cx="474133" cy="253916"/>
          </a:xfrm>
          <a:prstGeom prst="rect">
            <a:avLst/>
          </a:prstGeom>
          <a:noFill/>
        </p:spPr>
        <p:txBody>
          <a:bodyPr wrap="square" rIns="0" rtlCol="0" anchor="ctr">
            <a:spAutoFit/>
          </a:bodyPr>
          <a:lstStyle/>
          <a:p>
            <a:pPr algn="r"/>
            <a:fld id="{199A90E5-D365-4930-A477-41E2176A715F}" type="slidenum">
              <a:rPr lang="en-US" sz="1050" smtClean="0">
                <a:solidFill>
                  <a:schemeClr val="tx2"/>
                </a:solidFill>
                <a:latin typeface="+mn-lt"/>
              </a:rPr>
              <a:pPr algn="r"/>
              <a:t>‹#›</a:t>
            </a:fld>
            <a:endParaRPr lang="en-US" sz="1200" dirty="0">
              <a:solidFill>
                <a:schemeClr val="tx2"/>
              </a:solidFill>
              <a:latin typeface="+mn-lt"/>
            </a:endParaRPr>
          </a:p>
        </p:txBody>
      </p:sp>
      <p:sp>
        <p:nvSpPr>
          <p:cNvPr id="9" name="Title Placeholder 8"/>
          <p:cNvSpPr>
            <a:spLocks noGrp="1"/>
          </p:cNvSpPr>
          <p:nvPr>
            <p:ph type="title"/>
          </p:nvPr>
        </p:nvSpPr>
        <p:spPr>
          <a:xfrm>
            <a:off x="254002" y="190501"/>
            <a:ext cx="11582398" cy="579557"/>
          </a:xfrm>
          <a:prstGeom prst="rect">
            <a:avLst/>
          </a:prstGeom>
        </p:spPr>
        <p:txBody>
          <a:bodyPr vert="horz" lIns="91440" tIns="45720" rIns="91440" bIns="45720" rtlCol="0" anchor="ctr">
            <a:normAutofit/>
          </a:bodyPr>
          <a:lstStyle/>
          <a:p>
            <a:pPr lvl="0"/>
            <a:r>
              <a:rPr lang="en-US" dirty="0" smtClean="0"/>
              <a:t>Click to edit</a:t>
            </a:r>
          </a:p>
        </p:txBody>
      </p:sp>
      <p:sp>
        <p:nvSpPr>
          <p:cNvPr id="10" name="Text Placeholder 9"/>
          <p:cNvSpPr>
            <a:spLocks noGrp="1"/>
          </p:cNvSpPr>
          <p:nvPr>
            <p:ph type="body" idx="1"/>
          </p:nvPr>
        </p:nvSpPr>
        <p:spPr>
          <a:xfrm>
            <a:off x="254002" y="962026"/>
            <a:ext cx="11582398" cy="52149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smtClean="0"/>
              <a:t>Click to edit Master text styles</a:t>
            </a:r>
          </a:p>
          <a:p>
            <a:pPr marL="228600" lvl="1"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smtClean="0"/>
              <a:t>Second level</a:t>
            </a:r>
          </a:p>
          <a:p>
            <a:pPr marL="228600" lvl="2"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smtClean="0"/>
              <a:t>Third level</a:t>
            </a:r>
          </a:p>
          <a:p>
            <a:pPr marL="228600" lvl="3"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smtClean="0"/>
              <a:t>Fourth level</a:t>
            </a:r>
          </a:p>
          <a:p>
            <a:pPr marL="228600" lvl="4"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smtClean="0"/>
              <a:t>Fifth level</a:t>
            </a:r>
            <a:endParaRPr lang="en-US" dirty="0" smtClean="0"/>
          </a:p>
        </p:txBody>
      </p:sp>
      <p:pic>
        <p:nvPicPr>
          <p:cNvPr id="12" name="Picture 11"/>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62039" y="6432370"/>
            <a:ext cx="1277808" cy="274320"/>
          </a:xfrm>
          <a:prstGeom prst="rect">
            <a:avLst/>
          </a:prstGeom>
        </p:spPr>
      </p:pic>
    </p:spTree>
    <p:extLst>
      <p:ext uri="{BB962C8B-B14F-4D97-AF65-F5344CB8AC3E}">
        <p14:creationId xmlns:p14="http://schemas.microsoft.com/office/powerpoint/2010/main" val="413589446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19" r:id="rId3"/>
    <p:sldLayoutId id="2147483680" r:id="rId4"/>
    <p:sldLayoutId id="2147483759" r:id="rId5"/>
    <p:sldLayoutId id="2147483760" r:id="rId6"/>
    <p:sldLayoutId id="2147483762" r:id="rId7"/>
    <p:sldLayoutId id="2147483716" r:id="rId8"/>
    <p:sldLayoutId id="2147483748" r:id="rId9"/>
    <p:sldLayoutId id="2147483722" r:id="rId10"/>
    <p:sldLayoutId id="2147483724" r:id="rId11"/>
    <p:sldLayoutId id="2147483727" r:id="rId12"/>
    <p:sldLayoutId id="2147483739" r:id="rId13"/>
    <p:sldLayoutId id="2147483738" r:id="rId14"/>
    <p:sldLayoutId id="2147483679" r:id="rId15"/>
    <p:sldLayoutId id="2147483740" r:id="rId16"/>
    <p:sldLayoutId id="2147483736" r:id="rId17"/>
    <p:sldLayoutId id="2147483737" r:id="rId18"/>
    <p:sldLayoutId id="2147483735" r:id="rId19"/>
    <p:sldLayoutId id="2147483761" r:id="rId20"/>
    <p:sldLayoutId id="2147483765" r:id="rId21"/>
    <p:sldLayoutId id="214748377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dirty="0" smtClean="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dirty="0" smtClean="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60" userDrawn="1">
          <p15:clr>
            <a:srgbClr val="F26B43"/>
          </p15:clr>
        </p15:guide>
        <p15:guide id="2" pos="7456" userDrawn="1">
          <p15:clr>
            <a:srgbClr val="F26B43"/>
          </p15:clr>
        </p15:guide>
        <p15:guide id="3" orient="horz" pos="486" userDrawn="1">
          <p15:clr>
            <a:srgbClr val="F26B43"/>
          </p15:clr>
        </p15:guide>
        <p15:guide id="4" orient="horz" pos="606" userDrawn="1">
          <p15:clr>
            <a:srgbClr val="F26B43"/>
          </p15:clr>
        </p15:guide>
        <p15:guide id="5" orient="horz" pos="3960" userDrawn="1">
          <p15:clr>
            <a:srgbClr val="F26B43"/>
          </p15:clr>
        </p15:guide>
        <p15:guide id="6" orient="horz" pos="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gpo.gov/fdsys/pkg/FR-2016-09-16/pdf/2016-21404.pdf" TargetMode="External"/><Relationship Id="rId4" Type="http://schemas.openxmlformats.org/officeDocument/2006/relationships/hyperlink" Target="https://asprtracie.hhs.gov/" TargetMode="External"/><Relationship Id="rId5" Type="http://schemas.openxmlformats.org/officeDocument/2006/relationships/hyperlink" Target="https://www.jointcommission.org/emergency_management_resources_-_general_references/" TargetMode="External"/><Relationship Id="rId6" Type="http://schemas.openxmlformats.org/officeDocument/2006/relationships/hyperlink" Target="https://www.cms.gov/Medicare/Provider-Enrollment-and-Certification/SurveyCertEmergPrep/Downloads/SandC_EPChecklist_Provider.pdf" TargetMode="External"/><Relationship Id="rId7" Type="http://schemas.openxmlformats.org/officeDocument/2006/relationships/hyperlink" Target="https://www.cms.gov/Medicare/Provider-Enrollment-and-Certification/SurveyCertEmergPrep/Downloads/By-Name-by-State-Healthcare-Coalitions.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8.jpeg"/><Relationship Id="rId6"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US" dirty="0" smtClean="0">
                <a:solidFill>
                  <a:srgbClr val="FF0000"/>
                </a:solidFill>
              </a:rPr>
              <a:t>Compare and </a:t>
            </a:r>
            <a:r>
              <a:rPr lang="en-US" dirty="0">
                <a:solidFill>
                  <a:srgbClr val="FF0000"/>
                </a:solidFill>
              </a:rPr>
              <a:t>c</a:t>
            </a:r>
            <a:r>
              <a:rPr lang="en-US" dirty="0" smtClean="0">
                <a:solidFill>
                  <a:srgbClr val="FF0000"/>
                </a:solidFill>
              </a:rPr>
              <a:t>ontrast the new guidelines</a:t>
            </a:r>
            <a:endParaRPr lang="en-US" dirty="0">
              <a:solidFill>
                <a:srgbClr val="FF0000"/>
              </a:solidFill>
            </a:endParaRPr>
          </a:p>
        </p:txBody>
      </p:sp>
      <p:sp>
        <p:nvSpPr>
          <p:cNvPr id="4" name="Text Placeholder 3"/>
          <p:cNvSpPr>
            <a:spLocks noGrp="1"/>
          </p:cNvSpPr>
          <p:nvPr>
            <p:ph type="body" sz="quarter" idx="10"/>
          </p:nvPr>
        </p:nvSpPr>
        <p:spPr/>
        <p:txBody>
          <a:bodyPr>
            <a:normAutofit/>
          </a:bodyPr>
          <a:lstStyle/>
          <a:p>
            <a:r>
              <a:rPr lang="en-US" dirty="0" smtClean="0"/>
              <a:t>Joint Commission vs. CMS Emergency Preparedness</a:t>
            </a:r>
            <a:endParaRPr lang="en-US" dirty="0"/>
          </a:p>
        </p:txBody>
      </p:sp>
      <p:sp>
        <p:nvSpPr>
          <p:cNvPr id="6" name="Text Placeholder 5"/>
          <p:cNvSpPr>
            <a:spLocks noGrp="1"/>
          </p:cNvSpPr>
          <p:nvPr>
            <p:ph type="body" sz="quarter" idx="12"/>
          </p:nvPr>
        </p:nvSpPr>
        <p:spPr/>
        <p:txBody>
          <a:bodyPr/>
          <a:lstStyle/>
          <a:p>
            <a:r>
              <a:rPr lang="en-US" dirty="0" smtClean="0"/>
              <a:t>April 28, 2017</a:t>
            </a:r>
            <a:endParaRPr lang="en-US" dirty="0"/>
          </a:p>
        </p:txBody>
      </p:sp>
    </p:spTree>
    <p:extLst>
      <p:ext uri="{BB962C8B-B14F-4D97-AF65-F5344CB8AC3E}">
        <p14:creationId xmlns:p14="http://schemas.microsoft.com/office/powerpoint/2010/main" val="8204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Joint Commission </a:t>
            </a:r>
            <a:r>
              <a:rPr lang="en-US" i="1" dirty="0" smtClean="0"/>
              <a:t>Must</a:t>
            </a:r>
            <a:r>
              <a:rPr lang="en-US" dirty="0" smtClean="0"/>
              <a:t> Respond to the CMS Final Rule</a:t>
            </a:r>
            <a:endParaRPr lang="en-US" dirty="0"/>
          </a:p>
        </p:txBody>
      </p:sp>
      <p:sp>
        <p:nvSpPr>
          <p:cNvPr id="6" name="Rectangle 5"/>
          <p:cNvSpPr/>
          <p:nvPr/>
        </p:nvSpPr>
        <p:spPr>
          <a:xfrm>
            <a:off x="1564105" y="1673804"/>
            <a:ext cx="9420727" cy="923330"/>
          </a:xfrm>
          <a:prstGeom prst="rect">
            <a:avLst/>
          </a:prstGeom>
        </p:spPr>
        <p:txBody>
          <a:bodyPr wrap="square">
            <a:spAutoFit/>
          </a:bodyPr>
          <a:lstStyle/>
          <a:p>
            <a:r>
              <a:rPr lang="en-US" dirty="0" smtClean="0">
                <a:ea typeface="Calibri" charset="0"/>
                <a:cs typeface="Times New Roman" charset="0"/>
              </a:rPr>
              <a:t>“If </a:t>
            </a:r>
            <a:r>
              <a:rPr lang="en-US" dirty="0">
                <a:ea typeface="Calibri" charset="0"/>
                <a:cs typeface="Times New Roman" charset="0"/>
              </a:rPr>
              <a:t>you’re accredited through the Joint Commission, you’ll be surveyed as through the </a:t>
            </a:r>
            <a:r>
              <a:rPr lang="en-US" dirty="0" smtClean="0">
                <a:ea typeface="Calibri" charset="0"/>
                <a:cs typeface="Times New Roman" charset="0"/>
              </a:rPr>
              <a:t>usual accrediting </a:t>
            </a:r>
            <a:r>
              <a:rPr lang="en-US" dirty="0">
                <a:ea typeface="Calibri" charset="0"/>
                <a:cs typeface="Times New Roman" charset="0"/>
              </a:rPr>
              <a:t>process, but </a:t>
            </a:r>
            <a:r>
              <a:rPr lang="en-US" i="1" u="sng" dirty="0">
                <a:ea typeface="Calibri" charset="0"/>
                <a:cs typeface="Times New Roman" charset="0"/>
              </a:rPr>
              <a:t>it’s important to note the </a:t>
            </a:r>
            <a:r>
              <a:rPr lang="en-US" i="1" u="sng" dirty="0" smtClean="0">
                <a:ea typeface="Calibri" charset="0"/>
                <a:cs typeface="Times New Roman" charset="0"/>
              </a:rPr>
              <a:t>Joint Commission </a:t>
            </a:r>
            <a:r>
              <a:rPr lang="en-US" i="1" u="sng" dirty="0">
                <a:ea typeface="Calibri" charset="0"/>
                <a:cs typeface="Times New Roman" charset="0"/>
              </a:rPr>
              <a:t>standards will have to meet or exceed the CMS Final Rule</a:t>
            </a:r>
            <a:r>
              <a:rPr lang="en-US" dirty="0">
                <a:ea typeface="Calibri" charset="0"/>
                <a:cs typeface="Times New Roman" charset="0"/>
              </a:rPr>
              <a:t>.” </a:t>
            </a:r>
            <a:endParaRPr lang="en-US" dirty="0"/>
          </a:p>
        </p:txBody>
      </p:sp>
      <p:sp>
        <p:nvSpPr>
          <p:cNvPr id="7" name="TextBox 6"/>
          <p:cNvSpPr txBox="1"/>
          <p:nvPr/>
        </p:nvSpPr>
        <p:spPr>
          <a:xfrm>
            <a:off x="7850478" y="2789639"/>
            <a:ext cx="2917786" cy="369332"/>
          </a:xfrm>
          <a:prstGeom prst="rect">
            <a:avLst/>
          </a:prstGeom>
          <a:noFill/>
        </p:spPr>
        <p:txBody>
          <a:bodyPr wrap="none" rtlCol="0">
            <a:spAutoFit/>
          </a:bodyPr>
          <a:lstStyle/>
          <a:p>
            <a:r>
              <a:rPr lang="en-US" dirty="0" err="1" smtClean="0"/>
              <a:t>Caecilia</a:t>
            </a:r>
            <a:r>
              <a:rPr lang="en-US" dirty="0" smtClean="0"/>
              <a:t> </a:t>
            </a:r>
            <a:r>
              <a:rPr lang="en-US" dirty="0" err="1" smtClean="0"/>
              <a:t>Blondiaux</a:t>
            </a:r>
            <a:r>
              <a:rPr lang="en-US" dirty="0" smtClean="0"/>
              <a:t>, CMS</a:t>
            </a:r>
            <a:endParaRPr lang="en-US" dirty="0"/>
          </a:p>
        </p:txBody>
      </p:sp>
    </p:spTree>
    <p:extLst>
      <p:ext uri="{BB962C8B-B14F-4D97-AF65-F5344CB8AC3E}">
        <p14:creationId xmlns:p14="http://schemas.microsoft.com/office/powerpoint/2010/main" val="68016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Joint Commission is Submitting Updated Guidelines to CMS</a:t>
            </a:r>
            <a:endParaRPr lang="en-US" dirty="0"/>
          </a:p>
        </p:txBody>
      </p:sp>
      <p:sp>
        <p:nvSpPr>
          <p:cNvPr id="3" name="Text Placeholder 2"/>
          <p:cNvSpPr>
            <a:spLocks noGrp="1"/>
          </p:cNvSpPr>
          <p:nvPr>
            <p:ph type="body" sz="quarter" idx="12"/>
          </p:nvPr>
        </p:nvSpPr>
        <p:spPr>
          <a:xfrm>
            <a:off x="747295" y="1353051"/>
            <a:ext cx="9684084" cy="3910764"/>
          </a:xfrm>
        </p:spPr>
        <p:txBody>
          <a:bodyPr>
            <a:normAutofit fontScale="70000" lnSpcReduction="20000"/>
          </a:bodyPr>
          <a:lstStyle/>
          <a:p>
            <a:pPr marL="0" indent="0">
              <a:buNone/>
            </a:pPr>
            <a:r>
              <a:rPr lang="en-US" dirty="0" smtClean="0">
                <a:solidFill>
                  <a:srgbClr val="F37120"/>
                </a:solidFill>
              </a:rPr>
              <a:t>September 16, 2016: </a:t>
            </a:r>
            <a:r>
              <a:rPr lang="en-US" sz="1900" b="0" dirty="0"/>
              <a:t>Final </a:t>
            </a:r>
            <a:r>
              <a:rPr lang="en-US" sz="1900" b="0" dirty="0" smtClean="0"/>
              <a:t>CMS rule </a:t>
            </a:r>
            <a:r>
              <a:rPr lang="en-US" sz="1900" b="0" dirty="0"/>
              <a:t>published to Federal Register</a:t>
            </a:r>
          </a:p>
          <a:p>
            <a:pPr marL="0" indent="0">
              <a:buNone/>
            </a:pPr>
            <a:endParaRPr lang="en-US" dirty="0" smtClean="0">
              <a:solidFill>
                <a:srgbClr val="F37120"/>
              </a:solidFill>
            </a:endParaRPr>
          </a:p>
          <a:p>
            <a:pPr marL="0" indent="0">
              <a:buNone/>
            </a:pPr>
            <a:r>
              <a:rPr lang="en-US" dirty="0" smtClean="0">
                <a:solidFill>
                  <a:srgbClr val="F37120"/>
                </a:solidFill>
              </a:rPr>
              <a:t>November 16, 2016: </a:t>
            </a:r>
            <a:r>
              <a:rPr lang="en-US" sz="1900" b="0" dirty="0"/>
              <a:t>Final </a:t>
            </a:r>
            <a:r>
              <a:rPr lang="en-US" sz="1900" b="0" dirty="0" smtClean="0"/>
              <a:t>CMS rule </a:t>
            </a:r>
            <a:r>
              <a:rPr lang="en-US" sz="1900" b="0" dirty="0"/>
              <a:t>effective date</a:t>
            </a:r>
          </a:p>
          <a:p>
            <a:pPr marL="0" indent="0">
              <a:buNone/>
            </a:pPr>
            <a:endParaRPr lang="en-US" sz="1900" b="0" dirty="0"/>
          </a:p>
          <a:p>
            <a:pPr marL="0" indent="0">
              <a:buNone/>
            </a:pPr>
            <a:r>
              <a:rPr lang="en-US" dirty="0" smtClean="0">
                <a:solidFill>
                  <a:srgbClr val="F37120"/>
                </a:solidFill>
              </a:rPr>
              <a:t>April/May: </a:t>
            </a:r>
            <a:r>
              <a:rPr lang="en-US" sz="1800" b="0" dirty="0" smtClean="0"/>
              <a:t>Submit draft requirements for iterative CMS review/feedback</a:t>
            </a:r>
          </a:p>
          <a:p>
            <a:pPr marL="0" indent="0">
              <a:buNone/>
            </a:pPr>
            <a:endParaRPr lang="en-US" sz="1800" b="0" dirty="0" smtClean="0"/>
          </a:p>
          <a:p>
            <a:pPr marL="0" indent="0">
              <a:buNone/>
            </a:pPr>
            <a:r>
              <a:rPr lang="en-US" dirty="0" smtClean="0">
                <a:solidFill>
                  <a:srgbClr val="F37120"/>
                </a:solidFill>
              </a:rPr>
              <a:t>June 2017: </a:t>
            </a:r>
            <a:r>
              <a:rPr lang="en-US" sz="1800" b="0" dirty="0" smtClean="0"/>
              <a:t>Final standards approval from CMS anticipated</a:t>
            </a:r>
          </a:p>
          <a:p>
            <a:pPr marL="0" indent="0">
              <a:buNone/>
            </a:pPr>
            <a:endParaRPr lang="en-US" sz="1800" b="0" dirty="0" smtClean="0"/>
          </a:p>
          <a:p>
            <a:pPr marL="0" indent="0">
              <a:buNone/>
            </a:pPr>
            <a:r>
              <a:rPr lang="en-US" dirty="0" smtClean="0">
                <a:solidFill>
                  <a:srgbClr val="F37120"/>
                </a:solidFill>
              </a:rPr>
              <a:t>July 2017: </a:t>
            </a:r>
            <a:r>
              <a:rPr lang="en-US" sz="1800" b="0" dirty="0" smtClean="0"/>
              <a:t>Publish standards to field </a:t>
            </a:r>
          </a:p>
          <a:p>
            <a:pPr marL="0" indent="0">
              <a:buNone/>
            </a:pPr>
            <a:endParaRPr lang="en-US" sz="1800" b="0" dirty="0" smtClean="0"/>
          </a:p>
          <a:p>
            <a:pPr marL="0" indent="0">
              <a:buNone/>
            </a:pPr>
            <a:r>
              <a:rPr lang="en-US" dirty="0" smtClean="0">
                <a:solidFill>
                  <a:srgbClr val="F37120"/>
                </a:solidFill>
              </a:rPr>
              <a:t>October 2017: </a:t>
            </a:r>
            <a:r>
              <a:rPr lang="en-US" sz="1800" b="0" dirty="0" smtClean="0"/>
              <a:t>Surveyor education completed</a:t>
            </a:r>
          </a:p>
          <a:p>
            <a:pPr marL="0" indent="0">
              <a:buNone/>
            </a:pPr>
            <a:endParaRPr lang="en-US" sz="1800" b="0" dirty="0" smtClean="0"/>
          </a:p>
          <a:p>
            <a:pPr marL="0" indent="0">
              <a:buNone/>
            </a:pPr>
            <a:r>
              <a:rPr lang="en-US" dirty="0" smtClean="0">
                <a:solidFill>
                  <a:srgbClr val="F37120"/>
                </a:solidFill>
              </a:rPr>
              <a:t>November 15, 2017: </a:t>
            </a:r>
            <a:r>
              <a:rPr lang="en-US" sz="1800" b="0" dirty="0" smtClean="0"/>
              <a:t>Standards effective for survey</a:t>
            </a:r>
            <a:endParaRPr lang="en-US" sz="1800" b="0" dirty="0"/>
          </a:p>
        </p:txBody>
      </p:sp>
      <p:sp>
        <p:nvSpPr>
          <p:cNvPr id="4" name="Oval 3"/>
          <p:cNvSpPr/>
          <p:nvPr/>
        </p:nvSpPr>
        <p:spPr>
          <a:xfrm>
            <a:off x="7688179" y="2851483"/>
            <a:ext cx="3621505" cy="1311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Dates are subject to change!!</a:t>
            </a:r>
            <a:endParaRPr lang="en-US" sz="2000" b="1" dirty="0"/>
          </a:p>
        </p:txBody>
      </p:sp>
    </p:spTree>
    <p:extLst>
      <p:ext uri="{BB962C8B-B14F-4D97-AF65-F5344CB8AC3E}">
        <p14:creationId xmlns:p14="http://schemas.microsoft.com/office/powerpoint/2010/main" val="6018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Differences Between CMS &amp; the Joint Commission</a:t>
            </a:r>
            <a:endParaRPr lang="en-US" dirty="0"/>
          </a:p>
        </p:txBody>
      </p:sp>
      <p:sp>
        <p:nvSpPr>
          <p:cNvPr id="3" name="Text Placeholder 2"/>
          <p:cNvSpPr>
            <a:spLocks noGrp="1"/>
          </p:cNvSpPr>
          <p:nvPr>
            <p:ph type="body" sz="quarter" idx="12"/>
          </p:nvPr>
        </p:nvSpPr>
        <p:spPr/>
        <p:txBody>
          <a:bodyPr>
            <a:normAutofit/>
          </a:bodyPr>
          <a:lstStyle/>
          <a:p>
            <a:r>
              <a:rPr lang="en-US" sz="2000" b="0" dirty="0" smtClean="0"/>
              <a:t>The Joint Commission requires two active drills per year.  CMS requires only one active &amp; one tabletop.  The Joint Commission will continue to require two active drills per year.  However, in the home care program, one tabletop will be allowed. </a:t>
            </a:r>
            <a:br>
              <a:rPr lang="en-US" sz="2000" b="0" dirty="0" smtClean="0"/>
            </a:br>
            <a:endParaRPr lang="en-US" sz="2000" b="0" dirty="0" smtClean="0"/>
          </a:p>
          <a:p>
            <a:r>
              <a:rPr lang="en-US" sz="2000" b="0" dirty="0" smtClean="0"/>
              <a:t>CMS requires tracking information during an incident that involves the outside community.  The Joint Commission requires log information for any incident so that their surveyors can review the information. </a:t>
            </a:r>
            <a:endParaRPr lang="en-US" sz="2000" b="0" dirty="0"/>
          </a:p>
        </p:txBody>
      </p:sp>
      <p:pic>
        <p:nvPicPr>
          <p:cNvPr id="4" name="Picture 3"/>
          <p:cNvPicPr>
            <a:picLocks noChangeAspect="1"/>
          </p:cNvPicPr>
          <p:nvPr/>
        </p:nvPicPr>
        <p:blipFill>
          <a:blip r:embed="rId3"/>
          <a:stretch>
            <a:fillRect/>
          </a:stretch>
        </p:blipFill>
        <p:spPr>
          <a:xfrm>
            <a:off x="5997074" y="3380874"/>
            <a:ext cx="5076532" cy="2538266"/>
          </a:xfrm>
          <a:prstGeom prst="rect">
            <a:avLst/>
          </a:prstGeom>
        </p:spPr>
      </p:pic>
      <p:sp>
        <p:nvSpPr>
          <p:cNvPr id="5" name="TextBox 4"/>
          <p:cNvSpPr txBox="1"/>
          <p:nvPr/>
        </p:nvSpPr>
        <p:spPr>
          <a:xfrm>
            <a:off x="7379910" y="5919140"/>
            <a:ext cx="3693696" cy="400110"/>
          </a:xfrm>
          <a:prstGeom prst="rect">
            <a:avLst/>
          </a:prstGeom>
          <a:noFill/>
        </p:spPr>
        <p:txBody>
          <a:bodyPr wrap="square" rtlCol="0">
            <a:spAutoFit/>
          </a:bodyPr>
          <a:lstStyle/>
          <a:p>
            <a:pPr algn="r"/>
            <a:r>
              <a:rPr lang="en-US" sz="1000" dirty="0" smtClean="0"/>
              <a:t>Source: </a:t>
            </a:r>
            <a:r>
              <a:rPr lang="en-US" sz="1000" dirty="0"/>
              <a:t>http://</a:t>
            </a:r>
            <a:r>
              <a:rPr lang="en-US" sz="1000" dirty="0" err="1"/>
              <a:t>www.baptistleader.org</a:t>
            </a:r>
            <a:r>
              <a:rPr lang="en-US" sz="1000" dirty="0"/>
              <a:t>/location/union-county/</a:t>
            </a:r>
            <a:r>
              <a:rPr lang="en-US" sz="1000" dirty="0" err="1"/>
              <a:t>baptist</a:t>
            </a:r>
            <a:r>
              <a:rPr lang="en-US" sz="1000" dirty="0"/>
              <a:t>-union-county-hosts-active-shooter-drill</a:t>
            </a:r>
            <a:r>
              <a:rPr lang="en-US" sz="1000" dirty="0" smtClean="0"/>
              <a:t>/</a:t>
            </a:r>
            <a:endParaRPr lang="en-US" sz="1000" dirty="0"/>
          </a:p>
        </p:txBody>
      </p:sp>
      <p:sp>
        <p:nvSpPr>
          <p:cNvPr id="6" name="Oval 5"/>
          <p:cNvSpPr/>
          <p:nvPr/>
        </p:nvSpPr>
        <p:spPr>
          <a:xfrm rot="21233092">
            <a:off x="1256299" y="4177295"/>
            <a:ext cx="3738478" cy="1311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Guidelines are subject to change!!</a:t>
            </a:r>
            <a:endParaRPr lang="en-US" sz="2000" b="1" dirty="0"/>
          </a:p>
        </p:txBody>
      </p:sp>
    </p:spTree>
    <p:extLst>
      <p:ext uri="{BB962C8B-B14F-4D97-AF65-F5344CB8AC3E}">
        <p14:creationId xmlns:p14="http://schemas.microsoft.com/office/powerpoint/2010/main" val="16103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Focus on the Communication Plan</a:t>
            </a:r>
            <a:endParaRPr lang="en-US" dirty="0"/>
          </a:p>
        </p:txBody>
      </p:sp>
      <p:sp>
        <p:nvSpPr>
          <p:cNvPr id="5" name="Rectangle 4"/>
          <p:cNvSpPr/>
          <p:nvPr/>
        </p:nvSpPr>
        <p:spPr>
          <a:xfrm>
            <a:off x="2486526" y="1383631"/>
            <a:ext cx="3272589" cy="20333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Risk Assessment</a:t>
            </a:r>
          </a:p>
          <a:p>
            <a:pPr algn="ctr"/>
            <a:r>
              <a:rPr lang="en-US" sz="2400" dirty="0" smtClean="0"/>
              <a:t>&amp; Planning</a:t>
            </a:r>
          </a:p>
          <a:p>
            <a:pPr algn="ctr"/>
            <a:endParaRPr lang="en-US" sz="2400" dirty="0"/>
          </a:p>
        </p:txBody>
      </p:sp>
      <p:sp>
        <p:nvSpPr>
          <p:cNvPr id="6" name="Rectangle 5"/>
          <p:cNvSpPr/>
          <p:nvPr/>
        </p:nvSpPr>
        <p:spPr>
          <a:xfrm>
            <a:off x="2486526" y="3569367"/>
            <a:ext cx="3272589" cy="2033337"/>
          </a:xfrm>
          <a:prstGeom prst="rect">
            <a:avLst/>
          </a:prstGeom>
          <a:solidFill>
            <a:srgbClr val="F37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r>
              <a:rPr lang="en-US" sz="2400" dirty="0" smtClean="0"/>
              <a:t>Communication Plan</a:t>
            </a:r>
            <a:endParaRPr lang="en-US" sz="2400" dirty="0"/>
          </a:p>
        </p:txBody>
      </p:sp>
      <p:sp>
        <p:nvSpPr>
          <p:cNvPr id="7" name="Rectangle 6"/>
          <p:cNvSpPr/>
          <p:nvPr/>
        </p:nvSpPr>
        <p:spPr>
          <a:xfrm>
            <a:off x="5931568" y="3569367"/>
            <a:ext cx="3272589" cy="20333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r>
              <a:rPr lang="en-US" sz="2400" dirty="0" smtClean="0"/>
              <a:t>Training</a:t>
            </a:r>
          </a:p>
          <a:p>
            <a:pPr algn="ctr"/>
            <a:r>
              <a:rPr lang="en-US" sz="2400" dirty="0" smtClean="0"/>
              <a:t>&amp; Testing</a:t>
            </a:r>
            <a:endParaRPr lang="en-US" sz="2400" dirty="0"/>
          </a:p>
        </p:txBody>
      </p:sp>
      <p:sp>
        <p:nvSpPr>
          <p:cNvPr id="8" name="Rectangle 7"/>
          <p:cNvSpPr/>
          <p:nvPr/>
        </p:nvSpPr>
        <p:spPr>
          <a:xfrm>
            <a:off x="5931568" y="1383631"/>
            <a:ext cx="3272589" cy="20333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Policies &amp; Procedures</a:t>
            </a:r>
          </a:p>
          <a:p>
            <a:pPr algn="ctr"/>
            <a:endParaRPr lang="en-US" sz="2400" dirty="0"/>
          </a:p>
        </p:txBody>
      </p:sp>
      <p:sp>
        <p:nvSpPr>
          <p:cNvPr id="9" name="Rectangle 8"/>
          <p:cNvSpPr/>
          <p:nvPr/>
        </p:nvSpPr>
        <p:spPr>
          <a:xfrm>
            <a:off x="4569994" y="2869884"/>
            <a:ext cx="2378242" cy="1398966"/>
          </a:xfrm>
          <a:prstGeom prst="rect">
            <a:avLst/>
          </a:prstGeom>
          <a:solidFill>
            <a:srgbClr val="4978B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Emergency Preparedness Program</a:t>
            </a:r>
            <a:endParaRPr lang="en-US" dirty="0"/>
          </a:p>
        </p:txBody>
      </p:sp>
    </p:spTree>
    <p:extLst>
      <p:ext uri="{BB962C8B-B14F-4D97-AF65-F5344CB8AC3E}">
        <p14:creationId xmlns:p14="http://schemas.microsoft.com/office/powerpoint/2010/main" val="14471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Poll Question:</a:t>
            </a:r>
            <a:endParaRPr lang="en-US" dirty="0"/>
          </a:p>
        </p:txBody>
      </p:sp>
      <p:sp>
        <p:nvSpPr>
          <p:cNvPr id="3" name="Text Placeholder 2"/>
          <p:cNvSpPr>
            <a:spLocks noGrp="1"/>
          </p:cNvSpPr>
          <p:nvPr>
            <p:ph type="body" sz="quarter" idx="12"/>
          </p:nvPr>
        </p:nvSpPr>
        <p:spPr/>
        <p:txBody>
          <a:bodyPr/>
          <a:lstStyle/>
          <a:p>
            <a:pPr marL="0" indent="0">
              <a:buNone/>
            </a:pPr>
            <a:r>
              <a:rPr lang="en-US" b="0" dirty="0" smtClean="0">
                <a:solidFill>
                  <a:srgbClr val="F37120"/>
                </a:solidFill>
              </a:rPr>
              <a:t>How do you communicate during an emergency today? (check all that apply)</a:t>
            </a:r>
          </a:p>
          <a:p>
            <a:pPr marL="1143000" lvl="2">
              <a:buFont typeface="Arial" charset="0"/>
              <a:buChar char="•"/>
            </a:pPr>
            <a:r>
              <a:rPr lang="en-US" sz="2000" b="0" dirty="0" smtClean="0"/>
              <a:t>Paging system</a:t>
            </a:r>
          </a:p>
          <a:p>
            <a:pPr marL="1143000" lvl="2">
              <a:buFont typeface="Arial" charset="0"/>
              <a:buChar char="•"/>
            </a:pPr>
            <a:r>
              <a:rPr lang="en-US" sz="2000" b="0" dirty="0" smtClean="0"/>
              <a:t>Text messaging</a:t>
            </a:r>
          </a:p>
          <a:p>
            <a:pPr marL="1143000" lvl="2">
              <a:buFont typeface="Arial" charset="0"/>
              <a:buChar char="•"/>
            </a:pPr>
            <a:r>
              <a:rPr lang="en-US" sz="2000" b="0" dirty="0" smtClean="0"/>
              <a:t>Email</a:t>
            </a:r>
          </a:p>
          <a:p>
            <a:pPr marL="1143000" lvl="2">
              <a:buFont typeface="Arial" charset="0"/>
              <a:buChar char="•"/>
            </a:pPr>
            <a:r>
              <a:rPr lang="en-US" sz="2000" b="0" dirty="0" smtClean="0"/>
              <a:t>Phone tree</a:t>
            </a:r>
          </a:p>
          <a:p>
            <a:pPr marL="1143000" lvl="2">
              <a:buFont typeface="Arial" charset="0"/>
              <a:buChar char="•"/>
            </a:pPr>
            <a:r>
              <a:rPr lang="en-US" sz="2000" b="0" dirty="0" smtClean="0"/>
              <a:t>Mass communication system</a:t>
            </a:r>
            <a:endParaRPr lang="en-US" sz="2000" b="0" dirty="0"/>
          </a:p>
        </p:txBody>
      </p:sp>
    </p:spTree>
    <p:extLst>
      <p:ext uri="{BB962C8B-B14F-4D97-AF65-F5344CB8AC3E}">
        <p14:creationId xmlns:p14="http://schemas.microsoft.com/office/powerpoint/2010/main" val="197388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Contacting &amp; tracking staff</a:t>
            </a:r>
            <a:endParaRPr lang="en-US" dirty="0"/>
          </a:p>
        </p:txBody>
      </p:sp>
      <p:sp>
        <p:nvSpPr>
          <p:cNvPr id="4" name="TextBox 3"/>
          <p:cNvSpPr txBox="1"/>
          <p:nvPr/>
        </p:nvSpPr>
        <p:spPr>
          <a:xfrm>
            <a:off x="1010653" y="998621"/>
            <a:ext cx="10467473" cy="2308324"/>
          </a:xfrm>
          <a:prstGeom prst="rect">
            <a:avLst/>
          </a:prstGeom>
          <a:noFill/>
        </p:spPr>
        <p:txBody>
          <a:bodyPr wrap="square" rtlCol="0">
            <a:spAutoFit/>
          </a:bodyPr>
          <a:lstStyle/>
          <a:p>
            <a:r>
              <a:rPr lang="en-US" i="1" dirty="0" smtClean="0">
                <a:solidFill>
                  <a:srgbClr val="F37120"/>
                </a:solidFill>
                <a:latin typeface="Lato" charset="0"/>
              </a:rPr>
              <a:t>“We would expect facilities to track their on-duty staff and sheltered patients during an emergency and indicate when a patient is relocated to during an emergency (that is, to another facility, home, or alternative means of shelter, etc.</a:t>
            </a:r>
          </a:p>
          <a:p>
            <a:endParaRPr lang="en-US" i="1" dirty="0">
              <a:solidFill>
                <a:srgbClr val="F37120"/>
              </a:solidFill>
              <a:latin typeface="Lato" charset="0"/>
            </a:endParaRPr>
          </a:p>
          <a:p>
            <a:r>
              <a:rPr lang="en-US" i="1" dirty="0" smtClean="0">
                <a:solidFill>
                  <a:srgbClr val="F37120"/>
                </a:solidFill>
                <a:latin typeface="Lato" charset="0"/>
              </a:rPr>
              <a:t>We would expect the facility to include in its emergency plan a method for contacting off-duty staff during an emergency and procedures to address other contingencies in the event staff are not able to report to duty which may include but are not limited to staff from other facilities and state or federally-designated health professionals.” </a:t>
            </a:r>
            <a:endParaRPr lang="en-US" dirty="0">
              <a:solidFill>
                <a:srgbClr val="F37120"/>
              </a:solidFill>
            </a:endParaRPr>
          </a:p>
        </p:txBody>
      </p:sp>
      <p:sp>
        <p:nvSpPr>
          <p:cNvPr id="3" name="TextBox 2"/>
          <p:cNvSpPr txBox="1"/>
          <p:nvPr/>
        </p:nvSpPr>
        <p:spPr>
          <a:xfrm>
            <a:off x="3416968" y="3538994"/>
            <a:ext cx="8061158" cy="2308324"/>
          </a:xfrm>
          <a:prstGeom prst="rect">
            <a:avLst/>
          </a:prstGeom>
          <a:noFill/>
        </p:spPr>
        <p:txBody>
          <a:bodyPr wrap="square" rtlCol="0">
            <a:spAutoFit/>
          </a:bodyPr>
          <a:lstStyle/>
          <a:p>
            <a:pPr marL="342900" indent="-342900">
              <a:buAutoNum type="arabicPeriod"/>
            </a:pPr>
            <a:r>
              <a:rPr lang="en-US" sz="1600" dirty="0" smtClean="0"/>
              <a:t>You must have a way to contact staff, contractors/entities providing services, and volunteers during an emergency</a:t>
            </a:r>
          </a:p>
          <a:p>
            <a:pPr marL="342900" indent="-342900">
              <a:buAutoNum type="arabicPeriod"/>
            </a:pPr>
            <a:endParaRPr lang="en-US" sz="1600" dirty="0" smtClean="0"/>
          </a:p>
          <a:p>
            <a:pPr marL="342900" indent="-342900">
              <a:buAutoNum type="arabicPeriod"/>
            </a:pPr>
            <a:r>
              <a:rPr lang="en-US" sz="1600" dirty="0" smtClean="0"/>
              <a:t>They must have a way to respond back to help coordinate coverage during an event – you must have primary and alternate means for communication with staff</a:t>
            </a:r>
          </a:p>
          <a:p>
            <a:pPr marL="342900" indent="-342900">
              <a:buAutoNum type="arabicPeriod"/>
            </a:pPr>
            <a:endParaRPr lang="en-US" sz="1600" dirty="0" smtClean="0"/>
          </a:p>
          <a:p>
            <a:pPr marL="342900" indent="-342900">
              <a:buAutoNum type="arabicPeriod"/>
            </a:pPr>
            <a:r>
              <a:rPr lang="en-US" sz="1600" dirty="0" smtClean="0"/>
              <a:t>You must evaluate options for before, during, and after an event as the situation changes and different communication channels are available</a:t>
            </a:r>
            <a:endParaRPr lang="en-US" sz="1600" dirty="0"/>
          </a:p>
        </p:txBody>
      </p:sp>
    </p:spTree>
    <p:extLst>
      <p:ext uri="{BB962C8B-B14F-4D97-AF65-F5344CB8AC3E}">
        <p14:creationId xmlns:p14="http://schemas.microsoft.com/office/powerpoint/2010/main" val="21270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Communicating with the Local Community</a:t>
            </a:r>
            <a:endParaRPr lang="en-US" dirty="0"/>
          </a:p>
        </p:txBody>
      </p:sp>
      <p:sp>
        <p:nvSpPr>
          <p:cNvPr id="4" name="TextBox 3"/>
          <p:cNvSpPr txBox="1"/>
          <p:nvPr/>
        </p:nvSpPr>
        <p:spPr>
          <a:xfrm>
            <a:off x="1010653" y="998621"/>
            <a:ext cx="10467473" cy="923330"/>
          </a:xfrm>
          <a:prstGeom prst="rect">
            <a:avLst/>
          </a:prstGeom>
          <a:noFill/>
        </p:spPr>
        <p:txBody>
          <a:bodyPr wrap="square" rtlCol="0">
            <a:spAutoFit/>
          </a:bodyPr>
          <a:lstStyle/>
          <a:p>
            <a:r>
              <a:rPr lang="en-US" i="1" dirty="0" smtClean="0">
                <a:solidFill>
                  <a:srgbClr val="F37120"/>
                </a:solidFill>
                <a:latin typeface="Lato" charset="0"/>
              </a:rPr>
              <a:t>“A hospital [must] have a process for ensuring cooperation and collaboration with local, tribal, regional, state, or federal emergency preparedness officials’ efforts to ensure an integrated response during a disaster or emergency situation.” </a:t>
            </a:r>
            <a:endParaRPr lang="en-US" dirty="0">
              <a:solidFill>
                <a:srgbClr val="F3712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89" y="2154000"/>
            <a:ext cx="6618037" cy="4193940"/>
          </a:xfrm>
          <a:prstGeom prst="rect">
            <a:avLst/>
          </a:prstGeom>
        </p:spPr>
      </p:pic>
      <p:sp>
        <p:nvSpPr>
          <p:cNvPr id="8" name="TextBox 7"/>
          <p:cNvSpPr txBox="1"/>
          <p:nvPr/>
        </p:nvSpPr>
        <p:spPr>
          <a:xfrm>
            <a:off x="1010653" y="2343484"/>
            <a:ext cx="3694512" cy="1477328"/>
          </a:xfrm>
          <a:prstGeom prst="rect">
            <a:avLst/>
          </a:prstGeom>
          <a:noFill/>
        </p:spPr>
        <p:txBody>
          <a:bodyPr wrap="square" rtlCol="0">
            <a:spAutoFit/>
          </a:bodyPr>
          <a:lstStyle/>
          <a:p>
            <a:r>
              <a:rPr lang="en-US" sz="1600" b="1" dirty="0" smtClean="0"/>
              <a:t>Who</a:t>
            </a:r>
          </a:p>
          <a:p>
            <a:pPr marL="285750" indent="-285750">
              <a:spcAft>
                <a:spcPts val="600"/>
              </a:spcAft>
              <a:buClr>
                <a:schemeClr val="accent2"/>
              </a:buClr>
              <a:buFont typeface="Wingdings" panose="05000000000000000000" pitchFamily="2" charset="2"/>
              <a:buChar char="ü"/>
            </a:pPr>
            <a:r>
              <a:rPr lang="en-US" sz="1600" dirty="0" smtClean="0"/>
              <a:t>Federal, State, tribal, regional and local EP staff</a:t>
            </a:r>
          </a:p>
          <a:p>
            <a:pPr marL="285750" indent="-285750">
              <a:spcAft>
                <a:spcPts val="600"/>
              </a:spcAft>
              <a:buClr>
                <a:schemeClr val="accent2"/>
              </a:buClr>
              <a:buFont typeface="Wingdings" panose="05000000000000000000" pitchFamily="2" charset="2"/>
              <a:buChar char="ü"/>
            </a:pPr>
            <a:r>
              <a:rPr lang="en-US" sz="1600" dirty="0" smtClean="0"/>
              <a:t>Other sources of assistance</a:t>
            </a:r>
          </a:p>
          <a:p>
            <a:pPr marL="285750" indent="-285750">
              <a:spcAft>
                <a:spcPts val="600"/>
              </a:spcAft>
              <a:buClr>
                <a:schemeClr val="accent2"/>
              </a:buClr>
              <a:buFont typeface="Wingdings" panose="05000000000000000000" pitchFamily="2" charset="2"/>
              <a:buChar char="ü"/>
            </a:pPr>
            <a:r>
              <a:rPr lang="en-US" sz="1600" dirty="0" smtClean="0"/>
              <a:t>Healthcare Coalitions</a:t>
            </a:r>
            <a:endParaRPr lang="en-US" sz="1600" dirty="0"/>
          </a:p>
        </p:txBody>
      </p:sp>
      <p:sp>
        <p:nvSpPr>
          <p:cNvPr id="9" name="TextBox 8"/>
          <p:cNvSpPr txBox="1"/>
          <p:nvPr/>
        </p:nvSpPr>
        <p:spPr>
          <a:xfrm>
            <a:off x="1010653" y="4228175"/>
            <a:ext cx="3694512" cy="1723549"/>
          </a:xfrm>
          <a:prstGeom prst="rect">
            <a:avLst/>
          </a:prstGeom>
          <a:noFill/>
        </p:spPr>
        <p:txBody>
          <a:bodyPr wrap="square" rtlCol="0">
            <a:spAutoFit/>
          </a:bodyPr>
          <a:lstStyle/>
          <a:p>
            <a:r>
              <a:rPr lang="en-US" sz="1600" b="1" dirty="0" smtClean="0"/>
              <a:t>What</a:t>
            </a:r>
          </a:p>
          <a:p>
            <a:pPr marL="285750" indent="-285750">
              <a:spcAft>
                <a:spcPts val="600"/>
              </a:spcAft>
              <a:buClr>
                <a:schemeClr val="accent2"/>
              </a:buClr>
              <a:buFont typeface="Wingdings" panose="05000000000000000000" pitchFamily="2" charset="2"/>
              <a:buChar char="ü"/>
            </a:pPr>
            <a:r>
              <a:rPr lang="en-US" sz="1600" dirty="0" smtClean="0"/>
              <a:t>Contact Information</a:t>
            </a:r>
          </a:p>
          <a:p>
            <a:pPr marL="285750" indent="-285750">
              <a:spcAft>
                <a:spcPts val="600"/>
              </a:spcAft>
              <a:buClr>
                <a:schemeClr val="accent2"/>
              </a:buClr>
              <a:buFont typeface="Wingdings" panose="05000000000000000000" pitchFamily="2" charset="2"/>
              <a:buChar char="ü"/>
            </a:pPr>
            <a:r>
              <a:rPr lang="en-US" sz="1600" dirty="0" smtClean="0"/>
              <a:t>Primary means of communication</a:t>
            </a:r>
          </a:p>
          <a:p>
            <a:pPr marL="285750" indent="-285750">
              <a:spcAft>
                <a:spcPts val="600"/>
              </a:spcAft>
              <a:buClr>
                <a:schemeClr val="accent2"/>
              </a:buClr>
              <a:buFont typeface="Wingdings" panose="05000000000000000000" pitchFamily="2" charset="2"/>
              <a:buChar char="ü"/>
            </a:pPr>
            <a:r>
              <a:rPr lang="en-US" sz="1600" dirty="0" smtClean="0"/>
              <a:t>Secondary means of communication</a:t>
            </a:r>
            <a:endParaRPr lang="en-US" sz="1600" dirty="0"/>
          </a:p>
        </p:txBody>
      </p:sp>
    </p:spTree>
    <p:extLst>
      <p:ext uri="{BB962C8B-B14F-4D97-AF65-F5344CB8AC3E}">
        <p14:creationId xmlns:p14="http://schemas.microsoft.com/office/powerpoint/2010/main" val="192796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And it has to be documented </a:t>
            </a:r>
            <a:r>
              <a:rPr lang="is-IS" dirty="0" smtClean="0"/>
              <a:t>… </a:t>
            </a:r>
            <a:endParaRPr lang="en-US" dirty="0"/>
          </a:p>
        </p:txBody>
      </p:sp>
      <p:sp>
        <p:nvSpPr>
          <p:cNvPr id="4" name="Rectangle 3"/>
          <p:cNvSpPr/>
          <p:nvPr/>
        </p:nvSpPr>
        <p:spPr>
          <a:xfrm>
            <a:off x="1207169" y="1156719"/>
            <a:ext cx="10328442" cy="646331"/>
          </a:xfrm>
          <a:prstGeom prst="rect">
            <a:avLst/>
          </a:prstGeom>
        </p:spPr>
        <p:txBody>
          <a:bodyPr wrap="square">
            <a:spAutoFit/>
          </a:bodyPr>
          <a:lstStyle/>
          <a:p>
            <a:r>
              <a:rPr lang="en-US" i="1" dirty="0">
                <a:solidFill>
                  <a:srgbClr val="F37120"/>
                </a:solidFill>
                <a:latin typeface="Lato" charset="0"/>
              </a:rPr>
              <a:t>“Providers and suppliers must document efforts made by the facility to cooperate and collaborate with emergency officials.” </a:t>
            </a:r>
            <a:r>
              <a:rPr lang="en-US" i="1" dirty="0" smtClean="0">
                <a:solidFill>
                  <a:srgbClr val="F37120"/>
                </a:solidFill>
                <a:latin typeface="Lato" charset="0"/>
              </a:rPr>
              <a:t>~ CMS</a:t>
            </a:r>
            <a:endParaRPr lang="en-US" dirty="0">
              <a:solidFill>
                <a:srgbClr val="F3712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705" y="2193197"/>
            <a:ext cx="7146279" cy="32605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295">
            <a:off x="7586156" y="3993434"/>
            <a:ext cx="3649464" cy="2185893"/>
          </a:xfrm>
          <a:prstGeom prst="rect">
            <a:avLst/>
          </a:prstGeom>
        </p:spPr>
      </p:pic>
    </p:spTree>
    <p:extLst>
      <p:ext uri="{BB962C8B-B14F-4D97-AF65-F5344CB8AC3E}">
        <p14:creationId xmlns:p14="http://schemas.microsoft.com/office/powerpoint/2010/main" val="4205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You Must Take Into Account Unique Populations</a:t>
            </a:r>
            <a:endParaRPr lang="en-US" dirty="0"/>
          </a:p>
        </p:txBody>
      </p:sp>
      <p:sp>
        <p:nvSpPr>
          <p:cNvPr id="4" name="Rectangle 3"/>
          <p:cNvSpPr/>
          <p:nvPr/>
        </p:nvSpPr>
        <p:spPr>
          <a:xfrm>
            <a:off x="526716" y="1210323"/>
            <a:ext cx="9208168" cy="2677656"/>
          </a:xfrm>
          <a:prstGeom prst="rect">
            <a:avLst/>
          </a:prstGeom>
        </p:spPr>
        <p:txBody>
          <a:bodyPr wrap="square">
            <a:spAutoFit/>
          </a:bodyPr>
          <a:lstStyle/>
          <a:p>
            <a:r>
              <a:rPr lang="en-US" sz="2400" i="1" dirty="0" smtClean="0">
                <a:solidFill>
                  <a:srgbClr val="FF6600"/>
                </a:solidFill>
                <a:latin typeface="Lato" charset="0"/>
              </a:rPr>
              <a:t>“We proposed that a hospital’s emergency plan address the patient population. Including, but not limited to, persons at risk.  ’At-risk populations’ are individuals who may need additional response assistance, including those who have disabilities, live in institutionalized settings, are from diverse cultures, have limited English proficiency or are non-English speaking, lack transportation, have chronic medical disorders, or have pharmacological dependency.”</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863" y="3566986"/>
            <a:ext cx="4598737" cy="2809749"/>
          </a:xfrm>
          <a:prstGeom prst="rect">
            <a:avLst/>
          </a:prstGeom>
        </p:spPr>
      </p:pic>
    </p:spTree>
    <p:extLst>
      <p:ext uri="{BB962C8B-B14F-4D97-AF65-F5344CB8AC3E}">
        <p14:creationId xmlns:p14="http://schemas.microsoft.com/office/powerpoint/2010/main" val="193754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You Must Remain HIPAA-Compliant Throughout an Incident</a:t>
            </a:r>
            <a:endParaRPr lang="en-US" dirty="0"/>
          </a:p>
        </p:txBody>
      </p:sp>
      <p:sp>
        <p:nvSpPr>
          <p:cNvPr id="4" name="Rectangle 3"/>
          <p:cNvSpPr/>
          <p:nvPr/>
        </p:nvSpPr>
        <p:spPr>
          <a:xfrm>
            <a:off x="526716" y="1210323"/>
            <a:ext cx="9208168" cy="2677656"/>
          </a:xfrm>
          <a:prstGeom prst="rect">
            <a:avLst/>
          </a:prstGeom>
        </p:spPr>
        <p:txBody>
          <a:bodyPr wrap="square">
            <a:spAutoFit/>
          </a:bodyPr>
          <a:lstStyle/>
          <a:p>
            <a:r>
              <a:rPr lang="en-US" sz="2400" i="1" dirty="0" smtClean="0">
                <a:solidFill>
                  <a:srgbClr val="F37120"/>
                </a:solidFill>
                <a:latin typeface="Lato" charset="0"/>
              </a:rPr>
              <a:t>“In addition to the current hospital requirements for medical records located at 482.24 (b), we proposed that hospitals be required to ensure that patient records are secure and readily available during an emergency. We indicated that such policies and procedures would have to be in compliance with HIPAA Rules at 45 CFR parts 160 and 164, which protect the privacy and security of an individual’s protected health information.”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737" y="3733954"/>
            <a:ext cx="4093693" cy="2731013"/>
          </a:xfrm>
          <a:prstGeom prst="rect">
            <a:avLst/>
          </a:prstGeom>
        </p:spPr>
      </p:pic>
    </p:spTree>
    <p:extLst>
      <p:ext uri="{BB962C8B-B14F-4D97-AF65-F5344CB8AC3E}">
        <p14:creationId xmlns:p14="http://schemas.microsoft.com/office/powerpoint/2010/main" val="19724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Agenda</a:t>
            </a:r>
            <a:endParaRPr lang="en-US" dirty="0"/>
          </a:p>
        </p:txBody>
      </p:sp>
      <p:sp>
        <p:nvSpPr>
          <p:cNvPr id="6" name="TextBox 5"/>
          <p:cNvSpPr txBox="1"/>
          <p:nvPr/>
        </p:nvSpPr>
        <p:spPr>
          <a:xfrm>
            <a:off x="1323474" y="1275349"/>
            <a:ext cx="8229600" cy="2308324"/>
          </a:xfrm>
          <a:prstGeom prst="rect">
            <a:avLst/>
          </a:prstGeom>
          <a:noFill/>
        </p:spPr>
        <p:txBody>
          <a:bodyPr wrap="square" rtlCol="0">
            <a:spAutoFit/>
          </a:bodyPr>
          <a:lstStyle/>
          <a:p>
            <a:pPr marL="285750" indent="-285750">
              <a:buFont typeface="Arial" charset="0"/>
              <a:buChar char="•"/>
            </a:pPr>
            <a:r>
              <a:rPr lang="en-US" dirty="0" smtClean="0"/>
              <a:t>Review the History of the Guidelines</a:t>
            </a:r>
          </a:p>
          <a:p>
            <a:pPr marL="285750" indent="-285750">
              <a:buFont typeface="Arial" charset="0"/>
              <a:buChar char="•"/>
            </a:pPr>
            <a:r>
              <a:rPr lang="en-US" dirty="0" smtClean="0"/>
              <a:t>Brief Overview of the CMS Emergency Preparedness Guidelines</a:t>
            </a:r>
          </a:p>
          <a:p>
            <a:pPr marL="285750" indent="-285750">
              <a:buFont typeface="Arial" charset="0"/>
              <a:buChar char="•"/>
            </a:pPr>
            <a:r>
              <a:rPr lang="en-US" dirty="0" smtClean="0"/>
              <a:t>Communication Details of the CMS Emergency Preparedness </a:t>
            </a:r>
            <a:r>
              <a:rPr lang="en-US" dirty="0" smtClean="0"/>
              <a:t>Plan</a:t>
            </a:r>
          </a:p>
          <a:p>
            <a:pPr marL="285750" indent="-285750">
              <a:buFont typeface="Arial" charset="0"/>
              <a:buChar char="•"/>
            </a:pPr>
            <a:r>
              <a:rPr lang="en-US" dirty="0"/>
              <a:t>Roll-out of the new Joint Commission </a:t>
            </a:r>
            <a:r>
              <a:rPr lang="en-US" dirty="0" smtClean="0"/>
              <a:t>Guidelines</a:t>
            </a:r>
            <a:endParaRPr lang="en-US" dirty="0" smtClean="0"/>
          </a:p>
          <a:p>
            <a:pPr marL="285750" indent="-285750">
              <a:buFont typeface="Arial" charset="0"/>
              <a:buChar char="•"/>
            </a:pPr>
            <a:r>
              <a:rPr lang="en-US" dirty="0" smtClean="0"/>
              <a:t>Joint Commission Updates</a:t>
            </a:r>
          </a:p>
          <a:p>
            <a:pPr marL="285750" indent="-285750">
              <a:buFont typeface="Arial" charset="0"/>
              <a:buChar char="•"/>
            </a:pPr>
            <a:r>
              <a:rPr lang="en-US" dirty="0" smtClean="0"/>
              <a:t>Differences </a:t>
            </a:r>
            <a:r>
              <a:rPr lang="en-US" dirty="0" smtClean="0"/>
              <a:t>Between the CMS &amp; Joint Commission Guidelines</a:t>
            </a:r>
          </a:p>
          <a:p>
            <a:pPr marL="285750" indent="-285750">
              <a:buFont typeface="Arial" charset="0"/>
              <a:buChar char="•"/>
            </a:pPr>
            <a:r>
              <a:rPr lang="en-US" dirty="0" smtClean="0"/>
              <a:t>Q&amp;A</a:t>
            </a:r>
          </a:p>
          <a:p>
            <a:endParaRPr lang="en-US" dirty="0" smtClean="0"/>
          </a:p>
        </p:txBody>
      </p:sp>
    </p:spTree>
    <p:extLst>
      <p:ext uri="{BB962C8B-B14F-4D97-AF65-F5344CB8AC3E}">
        <p14:creationId xmlns:p14="http://schemas.microsoft.com/office/powerpoint/2010/main" val="2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Thinking you have more time</a:t>
            </a:r>
            <a:endParaRPr lang="en-US" dirty="0"/>
          </a:p>
        </p:txBody>
      </p:sp>
      <p:sp>
        <p:nvSpPr>
          <p:cNvPr id="4" name="Rectangle 3"/>
          <p:cNvSpPr/>
          <p:nvPr/>
        </p:nvSpPr>
        <p:spPr>
          <a:xfrm>
            <a:off x="1120274" y="1466997"/>
            <a:ext cx="9208168" cy="2308324"/>
          </a:xfrm>
          <a:prstGeom prst="rect">
            <a:avLst/>
          </a:prstGeom>
        </p:spPr>
        <p:txBody>
          <a:bodyPr wrap="square">
            <a:spAutoFit/>
          </a:bodyPr>
          <a:lstStyle/>
          <a:p>
            <a:r>
              <a:rPr lang="en-US" sz="2400" i="1" dirty="0">
                <a:solidFill>
                  <a:srgbClr val="FF6600"/>
                </a:solidFill>
                <a:latin typeface="Lato" charset="0"/>
              </a:rPr>
              <a:t>“We do not agree with …a provision that will allow for facilities to apply for extensions or waivers to the emergency preparedness requirements.  We believe that an implementation date that is beyond 1 year after the effective date of this final rule for these requirements is inappropriate and leaves the most vulnerable facilities and patient populations without life-saving emergency preparedness plans.”</a:t>
            </a:r>
            <a:endParaRPr lang="en-US" sz="2400" dirty="0"/>
          </a:p>
        </p:txBody>
      </p:sp>
      <p:sp>
        <p:nvSpPr>
          <p:cNvPr id="5" name="Oval 4"/>
          <p:cNvSpPr/>
          <p:nvPr/>
        </p:nvSpPr>
        <p:spPr>
          <a:xfrm>
            <a:off x="7793789" y="4475747"/>
            <a:ext cx="3625516" cy="1475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November 15, 2017</a:t>
            </a:r>
            <a:endParaRPr lang="en-US" sz="2000" dirty="0"/>
          </a:p>
        </p:txBody>
      </p:sp>
    </p:spTree>
    <p:extLst>
      <p:ext uri="{BB962C8B-B14F-4D97-AF65-F5344CB8AC3E}">
        <p14:creationId xmlns:p14="http://schemas.microsoft.com/office/powerpoint/2010/main" val="8693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Poll Question</a:t>
            </a:r>
            <a:endParaRPr lang="en-US" dirty="0"/>
          </a:p>
        </p:txBody>
      </p:sp>
      <p:sp>
        <p:nvSpPr>
          <p:cNvPr id="3" name="Text Placeholder 2"/>
          <p:cNvSpPr>
            <a:spLocks noGrp="1"/>
          </p:cNvSpPr>
          <p:nvPr>
            <p:ph type="body" sz="quarter" idx="12"/>
          </p:nvPr>
        </p:nvSpPr>
        <p:spPr/>
        <p:txBody>
          <a:bodyPr/>
          <a:lstStyle/>
          <a:p>
            <a:pPr marL="0" indent="0">
              <a:buNone/>
            </a:pPr>
            <a:r>
              <a:rPr lang="en-US" dirty="0" smtClean="0">
                <a:solidFill>
                  <a:srgbClr val="F37120"/>
                </a:solidFill>
              </a:rPr>
              <a:t>Does your facility/facilities currently meet the new CMS Emergency Preparedness Guidelines? </a:t>
            </a:r>
          </a:p>
          <a:p>
            <a:pPr marL="0" indent="0">
              <a:buNone/>
            </a:pPr>
            <a:endParaRPr lang="en-US" dirty="0"/>
          </a:p>
          <a:p>
            <a:pPr marL="1143000" lvl="2">
              <a:buFont typeface="Arial" charset="0"/>
              <a:buChar char="•"/>
            </a:pPr>
            <a:r>
              <a:rPr lang="en-US" sz="2000" b="0" dirty="0" smtClean="0"/>
              <a:t>Yes, we’ve reviewed the information and feel confident</a:t>
            </a:r>
          </a:p>
          <a:p>
            <a:pPr marL="1143000" lvl="2">
              <a:buFont typeface="Arial" charset="0"/>
              <a:buChar char="•"/>
            </a:pPr>
            <a:endParaRPr lang="en-US" sz="2000" b="0" dirty="0" smtClean="0"/>
          </a:p>
          <a:p>
            <a:pPr marL="1143000" lvl="2">
              <a:buFont typeface="Arial" charset="0"/>
              <a:buChar char="•"/>
            </a:pPr>
            <a:r>
              <a:rPr lang="en-US" sz="2000" b="0" dirty="0" smtClean="0"/>
              <a:t>No, but we expect to be in compliance by the deadline</a:t>
            </a:r>
          </a:p>
          <a:p>
            <a:pPr marL="1143000" lvl="2">
              <a:buFont typeface="Arial" charset="0"/>
              <a:buChar char="•"/>
            </a:pPr>
            <a:endParaRPr lang="en-US" sz="2000" b="0" dirty="0" smtClean="0"/>
          </a:p>
          <a:p>
            <a:pPr marL="1143000" lvl="2">
              <a:buFont typeface="Arial" charset="0"/>
              <a:buChar char="•"/>
            </a:pPr>
            <a:r>
              <a:rPr lang="en-US" sz="2000" b="0" dirty="0" smtClean="0"/>
              <a:t>No, and we’re concerned about meeting the deadline</a:t>
            </a:r>
            <a:endParaRPr lang="en-US" sz="2000" b="0" dirty="0"/>
          </a:p>
        </p:txBody>
      </p:sp>
    </p:spTree>
    <p:extLst>
      <p:ext uri="{BB962C8B-B14F-4D97-AF65-F5344CB8AC3E}">
        <p14:creationId xmlns:p14="http://schemas.microsoft.com/office/powerpoint/2010/main" val="111882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Poll Question</a:t>
            </a:r>
            <a:endParaRPr lang="en-US" dirty="0"/>
          </a:p>
        </p:txBody>
      </p:sp>
      <p:sp>
        <p:nvSpPr>
          <p:cNvPr id="3" name="Text Placeholder 2"/>
          <p:cNvSpPr>
            <a:spLocks noGrp="1"/>
          </p:cNvSpPr>
          <p:nvPr>
            <p:ph type="body" sz="quarter" idx="12"/>
          </p:nvPr>
        </p:nvSpPr>
        <p:spPr/>
        <p:txBody>
          <a:bodyPr/>
          <a:lstStyle/>
          <a:p>
            <a:pPr marL="0" indent="0">
              <a:buNone/>
            </a:pPr>
            <a:r>
              <a:rPr lang="en-US" dirty="0" smtClean="0">
                <a:solidFill>
                  <a:srgbClr val="F37120"/>
                </a:solidFill>
              </a:rPr>
              <a:t>Are decision-makers in your facility/facilities aware of the new guidelines?</a:t>
            </a:r>
          </a:p>
          <a:p>
            <a:pPr marL="0" indent="0">
              <a:buNone/>
            </a:pPr>
            <a:endParaRPr lang="en-US" dirty="0"/>
          </a:p>
          <a:p>
            <a:pPr marL="1143000" lvl="2">
              <a:buFont typeface="Arial" charset="0"/>
              <a:buChar char="•"/>
            </a:pPr>
            <a:r>
              <a:rPr lang="en-US" sz="2000" dirty="0"/>
              <a:t>Yes, we’re actively working as a team to meet the </a:t>
            </a:r>
            <a:r>
              <a:rPr lang="en-US" sz="2000" dirty="0" smtClean="0"/>
              <a:t>deadline</a:t>
            </a:r>
            <a:endParaRPr lang="en-US" sz="2000" b="0" dirty="0" smtClean="0"/>
          </a:p>
          <a:p>
            <a:pPr marL="1143000" lvl="2">
              <a:buFont typeface="Arial" charset="0"/>
              <a:buChar char="•"/>
            </a:pPr>
            <a:endParaRPr lang="en-US" sz="2000" dirty="0"/>
          </a:p>
          <a:p>
            <a:pPr marL="1143000" lvl="2">
              <a:buFont typeface="Arial" charset="0"/>
              <a:buChar char="•"/>
            </a:pPr>
            <a:r>
              <a:rPr lang="en-US" sz="2000" b="0" dirty="0" smtClean="0"/>
              <a:t>Yes, they are aware of it, but not the details to implement</a:t>
            </a:r>
          </a:p>
          <a:p>
            <a:pPr marL="1143000" lvl="2">
              <a:buFont typeface="Arial" charset="0"/>
              <a:buChar char="•"/>
            </a:pPr>
            <a:endParaRPr lang="en-US" sz="2000" b="0" dirty="0" smtClean="0"/>
          </a:p>
          <a:p>
            <a:pPr marL="1143000" lvl="2">
              <a:buFont typeface="Arial" charset="0"/>
              <a:buChar char="•"/>
            </a:pPr>
            <a:r>
              <a:rPr lang="en-US" sz="2000" b="0" dirty="0" smtClean="0"/>
              <a:t>No, I’m having difficulty getting their attention</a:t>
            </a:r>
          </a:p>
          <a:p>
            <a:pPr marL="1143000" lvl="2">
              <a:buFont typeface="Arial" charset="0"/>
              <a:buChar char="•"/>
            </a:pPr>
            <a:endParaRPr lang="en-US" sz="2000" b="0" dirty="0" smtClean="0"/>
          </a:p>
        </p:txBody>
      </p:sp>
    </p:spTree>
    <p:extLst>
      <p:ext uri="{BB962C8B-B14F-4D97-AF65-F5344CB8AC3E}">
        <p14:creationId xmlns:p14="http://schemas.microsoft.com/office/powerpoint/2010/main" val="161894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Non-compliance</a:t>
            </a:r>
            <a:endParaRPr lang="en-US" dirty="0"/>
          </a:p>
        </p:txBody>
      </p:sp>
      <p:sp>
        <p:nvSpPr>
          <p:cNvPr id="3" name="Text Placeholder 2"/>
          <p:cNvSpPr>
            <a:spLocks noGrp="1"/>
          </p:cNvSpPr>
          <p:nvPr>
            <p:ph type="body" sz="quarter" idx="12"/>
          </p:nvPr>
        </p:nvSpPr>
        <p:spPr/>
        <p:txBody>
          <a:bodyPr/>
          <a:lstStyle/>
          <a:p>
            <a:pPr>
              <a:buFont typeface="Arial" panose="020B0604020202020204" pitchFamily="34" charset="0"/>
              <a:buChar char="•"/>
            </a:pPr>
            <a:r>
              <a:rPr lang="en-US" dirty="0" smtClean="0"/>
              <a:t>Non-compliance is a condition-level deficiency for Conditions of Participation/Conditions for Coverage (</a:t>
            </a:r>
            <a:r>
              <a:rPr lang="en-US" dirty="0" err="1" smtClean="0"/>
              <a:t>CoP</a:t>
            </a:r>
            <a:r>
              <a:rPr lang="en-US" dirty="0" smtClean="0"/>
              <a:t>/</a:t>
            </a:r>
            <a:r>
              <a:rPr lang="en-US" dirty="0" err="1" smtClean="0"/>
              <a:t>CfC</a:t>
            </a:r>
            <a:r>
              <a:rPr lang="en-US" dirty="0" smtClean="0"/>
              <a:t>)</a:t>
            </a:r>
          </a:p>
          <a:p>
            <a:pPr>
              <a:buFont typeface="Arial" panose="020B0604020202020204" pitchFamily="34" charset="0"/>
              <a:buChar char="•"/>
            </a:pPr>
            <a:r>
              <a:rPr lang="en-US" dirty="0" smtClean="0"/>
              <a:t>Same general enforcement procedures will occur as is currently in place for any other conditions or requirements cited for non-compliance.  </a:t>
            </a:r>
          </a:p>
          <a:p>
            <a:pPr>
              <a:buFont typeface="Arial" panose="020B0604020202020204" pitchFamily="34" charset="0"/>
              <a:buChar char="•"/>
            </a:pPr>
            <a:r>
              <a:rPr lang="en-US" dirty="0" smtClean="0"/>
              <a:t>Most providers – 60 days to comply or can be terminated (with appropriate notifications)</a:t>
            </a:r>
            <a:r>
              <a:rPr lang="en-US" baseline="30000" dirty="0" smtClean="0"/>
              <a:t>1</a:t>
            </a:r>
          </a:p>
          <a:p>
            <a:pPr>
              <a:buFont typeface="Arial" panose="020B0604020202020204" pitchFamily="34" charset="0"/>
              <a:buChar char="•"/>
            </a:pPr>
            <a:endParaRPr lang="en-US" baseline="30000" dirty="0" smtClean="0"/>
          </a:p>
          <a:p>
            <a:pPr lvl="1">
              <a:spcAft>
                <a:spcPts val="600"/>
              </a:spcAft>
              <a:buFont typeface="Arial" panose="020B0604020202020204" pitchFamily="34" charset="0"/>
              <a:buChar char="•"/>
            </a:pPr>
            <a:r>
              <a:rPr lang="en-US" dirty="0" smtClean="0"/>
              <a:t>NF/SNF Penalty - $1,000 - $10,000/instance or $50-$3,000/day is caused harm</a:t>
            </a:r>
            <a:r>
              <a:rPr lang="en-US" baseline="30000" dirty="0" smtClean="0"/>
              <a:t>2</a:t>
            </a:r>
          </a:p>
          <a:p>
            <a:pPr lvl="1">
              <a:spcAft>
                <a:spcPts val="600"/>
              </a:spcAft>
              <a:buFont typeface="Arial" panose="020B0604020202020204" pitchFamily="34" charset="0"/>
              <a:buChar char="•"/>
            </a:pPr>
            <a:r>
              <a:rPr lang="en-US" dirty="0" smtClean="0"/>
              <a:t>HHA Penalty – suspend payment for new admissions, 1-$10K per instance or $500-$8500 per day</a:t>
            </a:r>
            <a:r>
              <a:rPr lang="en-US" baseline="30000" dirty="0" smtClean="0"/>
              <a:t>3</a:t>
            </a:r>
            <a:r>
              <a:rPr lang="en-US" dirty="0" smtClean="0"/>
              <a:t> </a:t>
            </a:r>
            <a:endParaRPr lang="en-US" dirty="0"/>
          </a:p>
        </p:txBody>
      </p:sp>
    </p:spTree>
    <p:extLst>
      <p:ext uri="{BB962C8B-B14F-4D97-AF65-F5344CB8AC3E}">
        <p14:creationId xmlns:p14="http://schemas.microsoft.com/office/powerpoint/2010/main" val="269137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Resources</a:t>
            </a:r>
            <a:endParaRPr lang="en-US" dirty="0"/>
          </a:p>
        </p:txBody>
      </p:sp>
      <p:sp>
        <p:nvSpPr>
          <p:cNvPr id="3" name="Text Placeholder 2"/>
          <p:cNvSpPr>
            <a:spLocks noGrp="1"/>
          </p:cNvSpPr>
          <p:nvPr>
            <p:ph type="body" sz="quarter" idx="12"/>
          </p:nvPr>
        </p:nvSpPr>
        <p:spPr/>
        <p:txBody>
          <a:bodyPr/>
          <a:lstStyle/>
          <a:p>
            <a:r>
              <a:rPr lang="en-US" sz="2000" b="0" dirty="0" smtClean="0"/>
              <a:t>Resource Library: </a:t>
            </a:r>
            <a:r>
              <a:rPr lang="en-US" sz="1600" b="0" dirty="0" smtClean="0">
                <a:solidFill>
                  <a:schemeClr val="bg1">
                    <a:lumMod val="65000"/>
                  </a:schemeClr>
                </a:solidFill>
              </a:rPr>
              <a:t>http://</a:t>
            </a:r>
            <a:r>
              <a:rPr lang="en-US" sz="1600" b="0" dirty="0" err="1" smtClean="0">
                <a:solidFill>
                  <a:schemeClr val="bg1">
                    <a:lumMod val="65000"/>
                  </a:schemeClr>
                </a:solidFill>
              </a:rPr>
              <a:t>everbridge.com</a:t>
            </a:r>
            <a:r>
              <a:rPr lang="en-US" sz="1600" b="0" dirty="0" smtClean="0">
                <a:solidFill>
                  <a:schemeClr val="bg1">
                    <a:lumMod val="65000"/>
                  </a:schemeClr>
                </a:solidFill>
              </a:rPr>
              <a:t>/</a:t>
            </a:r>
            <a:r>
              <a:rPr lang="en-US" sz="1600" b="0" dirty="0" err="1" smtClean="0">
                <a:solidFill>
                  <a:schemeClr val="bg1">
                    <a:lumMod val="65000"/>
                  </a:schemeClr>
                </a:solidFill>
              </a:rPr>
              <a:t>cms</a:t>
            </a:r>
            <a:r>
              <a:rPr lang="en-US" sz="1600" b="0" dirty="0" smtClean="0">
                <a:solidFill>
                  <a:schemeClr val="bg1">
                    <a:lumMod val="65000"/>
                  </a:schemeClr>
                </a:solidFill>
              </a:rPr>
              <a:t>-emergency-preparedness/</a:t>
            </a:r>
          </a:p>
          <a:p>
            <a:r>
              <a:rPr lang="en-US" sz="2000" b="0" dirty="0" smtClean="0"/>
              <a:t>Communication Quiz: </a:t>
            </a:r>
            <a:r>
              <a:rPr lang="en-US" sz="1600" b="0" dirty="0" smtClean="0">
                <a:solidFill>
                  <a:schemeClr val="bg1">
                    <a:lumMod val="65000"/>
                  </a:schemeClr>
                </a:solidFill>
              </a:rPr>
              <a:t>http://</a:t>
            </a:r>
            <a:r>
              <a:rPr lang="en-US" sz="1600" b="0" dirty="0" err="1">
                <a:solidFill>
                  <a:schemeClr val="bg1">
                    <a:lumMod val="65000"/>
                  </a:schemeClr>
                </a:solidFill>
              </a:rPr>
              <a:t>e</a:t>
            </a:r>
            <a:r>
              <a:rPr lang="en-US" sz="1600" b="0" dirty="0" err="1" smtClean="0">
                <a:solidFill>
                  <a:schemeClr val="bg1">
                    <a:lumMod val="65000"/>
                  </a:schemeClr>
                </a:solidFill>
              </a:rPr>
              <a:t>verbridge.com</a:t>
            </a:r>
            <a:r>
              <a:rPr lang="en-US" sz="1600" b="0" dirty="0" smtClean="0">
                <a:solidFill>
                  <a:schemeClr val="bg1">
                    <a:lumMod val="65000"/>
                  </a:schemeClr>
                </a:solidFill>
              </a:rPr>
              <a:t>/</a:t>
            </a:r>
            <a:r>
              <a:rPr lang="en-US" sz="1600" b="0" dirty="0" err="1" smtClean="0">
                <a:solidFill>
                  <a:schemeClr val="bg1">
                    <a:lumMod val="65000"/>
                  </a:schemeClr>
                </a:solidFill>
              </a:rPr>
              <a:t>cms</a:t>
            </a:r>
            <a:r>
              <a:rPr lang="en-US" sz="1600" b="0" dirty="0" smtClean="0">
                <a:solidFill>
                  <a:schemeClr val="bg1">
                    <a:lumMod val="65000"/>
                  </a:schemeClr>
                </a:solidFill>
              </a:rPr>
              <a:t>-emergency-preparedness-gap-analysis/</a:t>
            </a:r>
          </a:p>
          <a:p>
            <a:r>
              <a:rPr lang="en-US" sz="2000" b="0" dirty="0" smtClean="0"/>
              <a:t>Federal Register Vol. 81 / No. 180: </a:t>
            </a:r>
            <a:r>
              <a:rPr lang="nl-NL" sz="1600" b="0" dirty="0">
                <a:hlinkClick r:id="rId3"/>
              </a:rPr>
              <a:t>https://</a:t>
            </a:r>
            <a:r>
              <a:rPr lang="nl-NL" sz="1600" b="0" dirty="0" smtClean="0">
                <a:hlinkClick r:id="rId3"/>
              </a:rPr>
              <a:t>www.gpo.go</a:t>
            </a:r>
            <a:r>
              <a:rPr lang="nl-NL" sz="1600" b="0" dirty="0" smtClean="0">
                <a:solidFill>
                  <a:schemeClr val="bg1">
                    <a:lumMod val="75000"/>
                  </a:schemeClr>
                </a:solidFill>
                <a:hlinkClick r:id="rId3"/>
              </a:rPr>
              <a:t>v/fdsys/pk</a:t>
            </a:r>
            <a:r>
              <a:rPr lang="nl-NL" sz="1600" b="0" dirty="0" smtClean="0">
                <a:hlinkClick r:id="rId3"/>
              </a:rPr>
              <a:t>g/FR-2016-09-16/pdf/2016-21404.pdf</a:t>
            </a:r>
            <a:endParaRPr lang="nl-NL" sz="1600" b="0" dirty="0" smtClean="0"/>
          </a:p>
          <a:p>
            <a:r>
              <a:rPr lang="nl-NL" sz="2000" b="0" dirty="0"/>
              <a:t>ASPR TRACIE:  </a:t>
            </a:r>
            <a:r>
              <a:rPr lang="nl-NL" sz="1600" b="0" dirty="0">
                <a:hlinkClick r:id="rId4"/>
              </a:rPr>
              <a:t>https://asprtracie.hhs.gov</a:t>
            </a:r>
            <a:r>
              <a:rPr lang="nl-NL" sz="1600" b="0" dirty="0" smtClean="0">
                <a:hlinkClick r:id="rId4"/>
              </a:rPr>
              <a:t>/</a:t>
            </a:r>
            <a:endParaRPr lang="nl-NL" sz="1600" b="0" dirty="0" smtClean="0"/>
          </a:p>
          <a:p>
            <a:r>
              <a:rPr lang="nl-NL" sz="2000" b="0" dirty="0" smtClean="0"/>
              <a:t>The Joint </a:t>
            </a:r>
            <a:r>
              <a:rPr lang="nl-NL" sz="2000" b="0" dirty="0" err="1" smtClean="0"/>
              <a:t>Commission</a:t>
            </a:r>
            <a:r>
              <a:rPr lang="nl-NL" sz="2000" b="0" dirty="0" smtClean="0"/>
              <a:t> </a:t>
            </a:r>
            <a:r>
              <a:rPr lang="nl-NL" sz="2000" b="0" dirty="0" err="1" smtClean="0"/>
              <a:t>Emergency</a:t>
            </a:r>
            <a:r>
              <a:rPr lang="nl-NL" sz="2000" b="0" dirty="0"/>
              <a:t> Management Resources: </a:t>
            </a:r>
            <a:r>
              <a:rPr lang="nl-NL" sz="1600" b="0" dirty="0">
                <a:hlinkClick r:id="rId5"/>
              </a:rPr>
              <a:t>https://www.jointcommission.org/emergency_management_resources_-_general_references</a:t>
            </a:r>
            <a:r>
              <a:rPr lang="nl-NL" sz="1600" b="0" dirty="0" smtClean="0">
                <a:hlinkClick r:id="rId5"/>
              </a:rPr>
              <a:t>/</a:t>
            </a:r>
            <a:endParaRPr lang="nl-NL" sz="1600" b="0" dirty="0" smtClean="0"/>
          </a:p>
          <a:p>
            <a:r>
              <a:rPr lang="nl-NL" sz="2000" b="0" dirty="0"/>
              <a:t>CMS </a:t>
            </a:r>
            <a:r>
              <a:rPr lang="nl-NL" sz="2000" b="0" dirty="0" err="1"/>
              <a:t>Emergency</a:t>
            </a:r>
            <a:r>
              <a:rPr lang="nl-NL" sz="2000" b="0" dirty="0"/>
              <a:t> </a:t>
            </a:r>
            <a:r>
              <a:rPr lang="nl-NL" sz="2000" b="0" dirty="0" err="1"/>
              <a:t>Preparedness</a:t>
            </a:r>
            <a:r>
              <a:rPr lang="nl-NL" sz="2000" b="0" dirty="0"/>
              <a:t> Checklist:</a:t>
            </a:r>
            <a:r>
              <a:rPr lang="nl-NL" sz="1600" b="0" dirty="0"/>
              <a:t> </a:t>
            </a:r>
            <a:r>
              <a:rPr lang="nl-NL" sz="1600" b="0" u="sng" dirty="0">
                <a:hlinkClick r:id="rId6"/>
              </a:rPr>
              <a:t>https://</a:t>
            </a:r>
            <a:r>
              <a:rPr lang="nl-NL" sz="1600" b="0" u="sng" dirty="0" smtClean="0">
                <a:hlinkClick r:id="rId6"/>
              </a:rPr>
              <a:t>www.cms.gov/Medicare/Provider-Enrollment-and-Certification/SurveyCertEmergPrep/Downloads/SandC_EPChecklist_Provider.pdf</a:t>
            </a:r>
            <a:endParaRPr lang="nl-NL" sz="1600" b="0" u="sng" dirty="0" smtClean="0"/>
          </a:p>
          <a:p>
            <a:r>
              <a:rPr lang="nl-NL" sz="2000" b="0" dirty="0" err="1"/>
              <a:t>Emergency</a:t>
            </a:r>
            <a:r>
              <a:rPr lang="nl-NL" sz="2000" b="0" dirty="0"/>
              <a:t> </a:t>
            </a:r>
            <a:r>
              <a:rPr lang="nl-NL" sz="2000" b="0" dirty="0" err="1"/>
              <a:t>Preparedness</a:t>
            </a:r>
            <a:r>
              <a:rPr lang="nl-NL" sz="2000" b="0" dirty="0"/>
              <a:t> Healthcare </a:t>
            </a:r>
            <a:r>
              <a:rPr lang="nl-NL" sz="2000" b="0" dirty="0" err="1"/>
              <a:t>Coalitions</a:t>
            </a:r>
            <a:r>
              <a:rPr lang="nl-NL" sz="2000" b="0" dirty="0"/>
              <a:t>: </a:t>
            </a:r>
            <a:r>
              <a:rPr lang="nl-NL" sz="1600" b="0" u="sng" dirty="0">
                <a:hlinkClick r:id="rId7"/>
              </a:rPr>
              <a:t>https://</a:t>
            </a:r>
            <a:r>
              <a:rPr lang="nl-NL" sz="1600" b="0" u="sng" dirty="0" smtClean="0">
                <a:solidFill>
                  <a:schemeClr val="bg2">
                    <a:lumMod val="75000"/>
                  </a:schemeClr>
                </a:solidFill>
                <a:hlinkClick r:id="rId7"/>
              </a:rPr>
              <a:t>www.cms.gov/Medicare/Provider-Enrollment-and-Certification/SurveyCertEmergPrep/Downloads/By-Name-by-State-Healthcare-Coalitions.pdf</a:t>
            </a:r>
            <a:endParaRPr lang="nl-NL" sz="1600" b="0" u="sng" dirty="0" smtClean="0">
              <a:solidFill>
                <a:schemeClr val="bg2">
                  <a:lumMod val="75000"/>
                </a:schemeClr>
              </a:solidFill>
            </a:endParaRPr>
          </a:p>
          <a:p>
            <a:r>
              <a:rPr lang="en-US" sz="1600" dirty="0">
                <a:solidFill>
                  <a:srgbClr val="F37120"/>
                </a:solidFill>
              </a:rPr>
              <a:t> </a:t>
            </a:r>
            <a:r>
              <a:rPr lang="en-US" sz="2000" b="0" dirty="0"/>
              <a:t>BU HEM Breakdown of Requirements by Provider Type </a:t>
            </a:r>
            <a:r>
              <a:rPr lang="en-US" sz="1600" b="0" dirty="0">
                <a:solidFill>
                  <a:schemeClr val="bg2">
                    <a:lumMod val="75000"/>
                  </a:schemeClr>
                </a:solidFill>
              </a:rPr>
              <a:t>http://</a:t>
            </a:r>
            <a:r>
              <a:rPr lang="en-US" sz="1600" b="0" dirty="0" err="1" smtClean="0">
                <a:solidFill>
                  <a:schemeClr val="bg2">
                    <a:lumMod val="75000"/>
                  </a:schemeClr>
                </a:solidFill>
              </a:rPr>
              <a:t>go.everbridge.com</a:t>
            </a:r>
            <a:r>
              <a:rPr lang="en-US" sz="1600" b="0" dirty="0" smtClean="0">
                <a:solidFill>
                  <a:schemeClr val="bg2">
                    <a:lumMod val="75000"/>
                  </a:schemeClr>
                </a:solidFill>
              </a:rPr>
              <a:t>/</a:t>
            </a:r>
            <a:r>
              <a:rPr lang="en-US" sz="1600" b="0" dirty="0" err="1" smtClean="0">
                <a:solidFill>
                  <a:schemeClr val="bg2">
                    <a:lumMod val="75000"/>
                  </a:schemeClr>
                </a:solidFill>
              </a:rPr>
              <a:t>rs</a:t>
            </a:r>
            <a:r>
              <a:rPr lang="en-US" sz="1600" b="0" dirty="0" smtClean="0">
                <a:solidFill>
                  <a:schemeClr val="bg2">
                    <a:lumMod val="75000"/>
                  </a:schemeClr>
                </a:solidFill>
              </a:rPr>
              <a:t>/004-QSK-624/images/CMS%20BU%2017%20facilities.pdf</a:t>
            </a:r>
            <a:endParaRPr lang="en-US" sz="1600" b="0" dirty="0">
              <a:solidFill>
                <a:schemeClr val="bg2">
                  <a:lumMod val="75000"/>
                </a:schemeClr>
              </a:solidFill>
            </a:endParaRPr>
          </a:p>
        </p:txBody>
      </p:sp>
      <p:sp>
        <p:nvSpPr>
          <p:cNvPr id="4" name="TextBox 3"/>
          <p:cNvSpPr txBox="1"/>
          <p:nvPr/>
        </p:nvSpPr>
        <p:spPr>
          <a:xfrm>
            <a:off x="8582526" y="37057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814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2" y="0"/>
            <a:ext cx="10266947" cy="6849357"/>
          </a:xfrm>
          <a:prstGeom prst="rect">
            <a:avLst/>
          </a:prstGeom>
        </p:spPr>
      </p:pic>
      <p:sp>
        <p:nvSpPr>
          <p:cNvPr id="5" name="TextBox 4"/>
          <p:cNvSpPr txBox="1"/>
          <p:nvPr/>
        </p:nvSpPr>
        <p:spPr>
          <a:xfrm>
            <a:off x="2005262" y="1565896"/>
            <a:ext cx="7395411" cy="2308324"/>
          </a:xfrm>
          <a:prstGeom prst="rect">
            <a:avLst/>
          </a:prstGeom>
          <a:noFill/>
        </p:spPr>
        <p:txBody>
          <a:bodyPr wrap="square" rtlCol="0">
            <a:spAutoFit/>
          </a:bodyPr>
          <a:lstStyle/>
          <a:p>
            <a:r>
              <a:rPr lang="en-US" sz="2400" dirty="0" smtClean="0">
                <a:solidFill>
                  <a:srgbClr val="4978BC"/>
                </a:solidFill>
              </a:rPr>
              <a:t>Still waiting for information from the Joint Commission as they go through the approval process with CMS</a:t>
            </a:r>
          </a:p>
          <a:p>
            <a:endParaRPr lang="en-US" sz="2400" dirty="0">
              <a:solidFill>
                <a:srgbClr val="4978BC"/>
              </a:solidFill>
            </a:endParaRPr>
          </a:p>
          <a:p>
            <a:r>
              <a:rPr lang="en-US" sz="2400" dirty="0" smtClean="0">
                <a:solidFill>
                  <a:srgbClr val="4978BC"/>
                </a:solidFill>
              </a:rPr>
              <a:t>Still waiting for interpretive guidance from CMS as they further clarify the Final Rule</a:t>
            </a:r>
            <a:endParaRPr lang="en-US" sz="2400" dirty="0">
              <a:solidFill>
                <a:srgbClr val="4978BC"/>
              </a:solidFill>
            </a:endParaRPr>
          </a:p>
        </p:txBody>
      </p:sp>
    </p:spTree>
    <p:extLst>
      <p:ext uri="{BB962C8B-B14F-4D97-AF65-F5344CB8AC3E}">
        <p14:creationId xmlns:p14="http://schemas.microsoft.com/office/powerpoint/2010/main" val="15278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r>
              <a:rPr lang="en-US" dirty="0"/>
              <a:t>Everbridge Market Leadership</a:t>
            </a:r>
          </a:p>
        </p:txBody>
      </p:sp>
      <p:sp>
        <p:nvSpPr>
          <p:cNvPr id="2" name="AutoShape 2" descr="data:image/jpeg;base64,/9j/4AAQSkZJRgABAQAAAQABAAD/2wCEAAkGBwgHBhQUBxQWExQWFyAZGRcYGRwdIRwaHRoYGiEaGB0gHyggJBsnHBkXITEhJik3LjAuHR8zODMuNygtLisBCgoKDg0OGxAQGjcmICYtLCwsNy80LCwvNDQsLy00LDQsLCw0NCwsLCwsLCwsLCwtLCwsNDQsLCwsLDQsLCwsLP/AABEIAKgBLQMBEQACEQEDEQH/xAAcAAEAAgIDAQAAAAAAAAAAAAAABgcEBQIDCAH/xABKEAACAQIDBQIJBgoIBwAAAAAAAQIDEQQFBgcSITFBUWETIjZxc4GxssEjMkJSkaEkMzRicpKT0dLiFBUWFzVTg6IlQ1SCwuHw/8QAGgEBAAIDAQAAAAAAAAAAAAAAAAQFAQIDBv/EADMRAQACAQIDBgQFBAMBAAAAAAABAgMEERIhMQUzQVFxgRMyYbEUIlKRwRVCofAjYuHR/9oADAMBAAIRAxEAPwC8QAAAAAAAAAAAAAAAAAAAAAAAAAAAAAAAAAAAAAAAAAAAAAAAAAAAAAAAAAAAAAAAAAAAAAAAAAAAAAAAAAAAAAAAAAAAAAAAAAAAAAAAAAAAAAAAAAAAAAAAAAAAAAAAAAAAAAAAAAAAAAAAAAAAAAAAAAAAAAAAAAAAAAAAAAAAAAAAAAAAAAAAAAAAAAAAAAAAAAAAAAAAAAAAAAAAAAAAAAAAAAAAAAADjOcacbzaSXVgajE6qyDDStWxNG/Ypp+y52jT5Z6VlxnUYo62hxoat09XlaniqXrkl7bCdNlj+2SNRin+6G4o1qVenvUJKSfVNNfajlMTHV1iYno5mGQAAAAAAAAAAAAAAAAAAAAAAAAAAAAAAAAAAAABFNaazw2nKe5QSqV5K6h0ivrT+C5vu5krTaWcvOeUIuo1MYo2jnKoM4zzM86q3zKrKfZHlFeaK4fEuMeKmOPywqMmW+SfzSwKcJVHakm32JX9hvPLq5xG/QqQnSfyqcfOmvaI59GZjbqyctzPHZVW3suqSpv818H51yfrRrelbxtaN21L2pO9Z2XRoHUGP1Dlbnj6W7uuyqLhGp2tLnddensVNqsNcVtqz/4uNLmtlrvaP/UoIqUAAAAAAAAaLF6x0/g8VKnia8Yzg7SVpcGunI7102W0bxVwtqcVZ2mzYZTm2BzjDOeWzVSClutpNcUk7cUujRzyY7Y52tGzpjyVyRvWd2aaNwAAAAAAAAAAAAAAAAAAAAAABrtQ5rTyTJqlerx3I8F2yfCK9baOmLHOS8Vhzy5Ix0m0vPeMxVfHYuVTFPenN70n3v4dx6CtYrG0dFBa02neU+0BoSlmOGjiM6TcHxp0+W8vrT62fRdeZA1Wrmk8FOvinaXSRaOO/TwWjhcJh8HSUcJCMIrkopJfYirtabTvMrStYrG0Q5VqFKvC1eKkn0kk19jETMdCYieqJZps4yPG42M6KdFJ3nCHCMl2JfR867/OS6a7JWNp5ol9FjtO8cktw9ClhqEYYeKjGKsopWSS6IiTMzO8pcRERtDsMMuNSpClG9RpLtbsZiNzfZjxzLATlaFWm32Kcf3meC3k146+bJTTXA1bPoAAAA8+ax8q8V6aXtPQafuq+ig1He29Vk7HvJip6eXuUyt7Q7yPT+ZWPZ/dz6/xCdEFOAAGNPMMFCpuzq00+xzjf7Lm3Bbya8dfNkJqS8U1bPoADqr4mhh1+ETjD9Jpe0zFZnpDEzEdXGhi8NiPyecJ/oyT9hmazHWCLRPSXeasgAAAAAAAAAAAAV5tkxcqeVUKcfp1HJ+aEf3yRYdn1/NM/RX9oW/LEfVWOVYT+sM0pUv8ypGHqckn91yzvbhrNvKFbSvFaK+cvR9KnCjSUaaskrJLolwSPOzO/N6KI25ORgR3E6405hsRKFevaUJOMluz4NOzXze0kxpMsxvEI86rFE7TLq/t/pj/AD/9k/4TP4PN+n7MfjMP6mblOqslzjF+Dy6rvzs5W3ZLgrXfFJdUc8mnyY43tDfHqMd52rLU7RNRZrkODj/VtPhPg6z4qD6Ld7X2vgdtJhpkn80+zlq818cflj3VDXr5nneK+VdXETfTxpv1Jcl5kW8RTHHLaIVEzfJPPeX3F5HmmDpb2Lw9WEfrSptJed24CuWlp2ixbDesbzVl6f1NmmQ108HNuHWnJtxa7LdH3o0y4KZI/NDfFnvjnlPJeuTZlQzfK6dbDfNnG9ux8mn3p3XqKLJSaWms+C8x3i9YtHioXUGIrrP8Tacvx9T6T+vLvL7FEfDry8I+yiy2njtz8Z+7M/tdmtLIqeGwc5U4x3t6afjScpSlbe5pJO3A0/DUm83mN2/4m8UikSz9mlSvi9Z0nUnKW7GcneTf0XHjd9sjTWRFcM8vJvo5m2aOfm1GsfKvFeml7Trp+6r6OWo723q1Ma9SmrQk4+ZtHXbfwct5jxWTsZlOticVKcnK0aa4tvm6j+BXdo8or7/wsez5mZt7fyg+fYius9xFpy/HVPpP68u8m4ojgry8IQslp47c/GWVi9VZjVySlhqU5Qpwi1Jp8Ztyb8Z891JpW+01rp6Reb7c5bW1F5pFInlDQ2i30O/NH5JDpPVWN07jY2k5UW/Hpt3Vuriuklz4cyPn09csfVJwai2KfovmlUhVpqVN3TV0+1PiUUxtyXsTurbXmvq2HxMsPkUrOPCdVcbPrGHm6v7O0sdLo4mOO/tCt1OrmJ4Ke8q6p4fMM4xL8HGpXn1aUpv1viWMzWkeUfsr4i2SfOf3fMVl+Pyuov6VTqUZdHKLj9j/AHCt63jlO7E0tSecbJxoXXmKoYuNDO5udOTUY1JfOg3wW8+sel3xXmIWp0lZjipHNO02rmJ4bzyTvXcnHSGJcXZ+DfLzogabva+qdqe6t6KKoYyvSrxk5TdpJ23n0d+0vZrExtso4tMTvu2uf6tzbOsTKVapKEL+LThJxSXRO3N97OWLT0xxtEc3XLqL5J3meSYbGXUq1cVKcnKyguLb+u/3EPtHaIrHql9n7zxT6LOKxZgAAAAAAKy20U3u4WXS9Ret7j+DLPs6fmj0VvaMfLPqg2la0aGpsNKfJVoX9ckviTs8b47R9EHBO2Ss/V6GPPPQAHn/ADLJM6r5lVksNXe9UlL8XLrJvsL+mXHFYjijpHioL4sk2meGes+DV4vB4rBVFHG0505NXSnFxdu2z6HWtq25xO7nas15TGyW7JfKz/Rn7YETX917wl6HvfZcOLw1DGYaVPFRU4SVpRfJop62ms7wt7Vi0bSjdLN9JaToeCoVKcLc1G85N/nbt3fzkmcefNPFMI0ZMGGOGJY1TaVpuzV6kl6N/E2jQ5v9lrOuw/7Co84ng6ua1ZZamqTm3BNWsnxtbpbiW+OLRWIt1VOSazaeHotrZHOU9KNS+jWml5vFftbKnXx/y+0LXQT/AMXvKqdQ+UGJ9PU9+Ra4u7r6R9lXl+e3rP3TDZjpTCZtGeIzOKnCMtyEHyckk3KS6pXSS5cyHrdRam1K9UvR6et9726LUoYLCYZ/g9OEOFvFilw7OCKubWnrK0isR0hQesfKvFeml7S+0/dV9FFqO9t6rD2SYXDV9N1HXhGT8PJXcU/oU+0r9faYyRtPh/Mp+grE4538/wCITujh6GHv4CMY357qSv57ECZmeqfERHR54z//AB7Eemqe/I9Di+SvpH2eey/Pb1n7rA2UacwdfByxWNgpy33GmpK6ila8kvrN3V+lu8ga7PaJ4K+6w0OGsxxz7JnqfI8HnGTVIVoR3t1uErK8ZJcGn5yFhy2x3iYlMzYq5KTEw8+p3R6BQLqwma1Mv2YQrJ+NHDpRf51tyP32KW2OLama/VdVyTXTRb6KWit6XjO13xb9r9pdKVcmS6r0dkuXRpYKraMVxfg53k+speLxbKbJp9RktxWj7LjHqMGOvDEuea6w0fmuAnSxtXehJW/Fz4djXi8GudzFNNnpaLVj7M31OC9eG0qYnFKTSd1yv295dKaVyY7HTzLZTKpU4yeHs33pqLf2plNWnBqto81za/Hpd58lNN2RcqZdujNG5fleWQnjKcaleUVKUpJPdvx3Yp8rcr9Sk1Gqte0xE7QutPpq0rEzHNKaOHoYe/gIxjfnupL2EWZmeqVERHR2mGQAAAAAAER2oZXLMdLylSV5UZKp6kmpf7W36iXosnDl2nx5Imtx8WLePDmpNNp3jwfRl2pV96M1FR1Dk8ZJrwsUo1I9ku39F81/6KDUYZxX28PBfafNGWm/j4t+cHcAp/bD5RUvQr35lv2f3c+qo1/eR6OjZL5Wf6M/bA21/de8MaHvfZt9qupsTTxf9EwMnCKinUadm78oX7LcX23Ry0OCNviW9nXXZ5ifh190HyDIMwz/ABLhlkL24yk3aMU+1/BcSblzVxxvaULFhtknasJfS2UZhKPy2IpxfdGT+KIk9oU8Kpcdn28bIVnOXvKs1qUZSU3Tlu7yVr8F0JuO/HWLeaFkpwWmvktfZD5LS9NL3YFTr+99lroO695VXqHygxPp6nvyLXF3dfSPsq8vz29Z+62NkvkkvSz+BVa/vfaFroe695TMhJjz5rHyrxXppe09Bp+6r6KDUd7b1WTse8mKnp5e5TK3tDvI9P5lY9n93Pr/ABCdEFOec8//AMexHpqnvyPRYvkr6R9nncvz29Z+63NlXkdD9OfvMqdd30+y30Xcx7pZiPyeXmfsIkdUqejzPH5p6WXm46LZxlKVXY5Hc6UoS9Smm/uRVVnbWe8rW0b6T2hVEVvSS4K7td8vX3FoqkwWzTUTXBUv2n8pE/HYvqmfgcv0ff7tNR9lL9f+UfjsX1PwOX6H92mo+yl+v/KPx2L6n4HL9EvxOWYnJ9ldWjjbb8acr7ruuM21x8zRDjJGTVRavTeEycc0001t5Sp4uFO9M0vxS8x5qer0kORhkAAAAAAAA+SipRtLin0ApPXej62Q4p1MGnLDSd01/wAtv6Mu7sfq587vS6mMsbT833Uup00453jp9kby3McZleLVTL5unNdV1XY1ya7mSL0reNrQjUvak71lOMDtVx9KmljqEKj+tGTh91pIhW7PrPyzsnV7QtHzQ76+1ms4/g+Fin2yqN/cor2msdnR42/w2ntCfCv+UK1DnuM1DjlVx+6mo7qUVZJXbtzb6sm4sVcVeGqFlzWy23s3+yXyt/0Z+2BH1/de8O+h732dW1LCVcPq6cprxakYyi/NFRa9Tj96NtFaJxRHkxrazGWZ83LZ/q3D6anUjjYSlTqNPejZuLV1y6qxjVaacu01nnBpdRGLeLdJSXOtqWEjh2slpzlNrhKokorvte783AjY+z7b/nnkk5NfXb8kKtrValetKVZuUpNuTfVt3bfrLSIiI2hWTMzO8rh2Q+S0vTS92BT6/vfZb6DuveVV6h8oMT6ep78i1xd3X0j7KvL89vWfutjZN5JL0s/gVOv732ha6HuveUzIaYoTX+FnhdYYhTXzpKa71KKd167r1F9pbb4aqLVV2y2Z2iNaPTNCdOtTdSnOW+rOzUrJPnwaaS+w01Ol+NMTE7S302q+FExMbwsTR+sFqjFVY0qTpxpxi7uV23Jy6JcPm9pXajTfBiJmd91hp9T8aZ2jbZTmf/49iPTVPfkXGL5K+kfZT5fnt6z91ubKvI6H6c/eZU67vp9lvou5j3SzEfk8vM/YRI6pU9HmePzT0svNx0Xzo/D0sZoWhTrq8Z0d1rud0yi1FprnmY817giLYYifJTOoclxOQ5pKji1y+bLpKPSS+PYy5xZYyV4oU2XFOO3DKWaX2k1sswcaWbQdWMVaM4tb1lyUk+Dt23ImfQxeeKk7JeHWzSOG8btpmO1bD+Af9WUJufR1Gkl32i235uByp2fO/wCa37Otu0I2/LX90e01rjPqOc/Kb2JVafGl1u+Hyf1eHTlw9ZIzaTFNPLbx/wDqPh1WWL+e/wDvJZWu23o3E3Vvk+XrRW6bvq+qy1Pc29FCF8oXoTOM0nl+GSoJOXg5VG3yjCmlvStdXd5RSV1z5qx5/Hj4p5+e37vQZMnDHLy3/Z05RnNbEYncxW67txjOKS8aMYzcXaUk/FldNS6STSa45yYoiN4/37MY8kzO0t6cHYAAAAAAAA4zhGpBqok0+DT4prvETsIVnezTKMdNyy9yw8n0jxj+q+XqZOx67JXlbmhZNDjtzryRfEbLM4g/werRmu/ej8GSY7Qx+MSjT2fk8Jh10tl2eyl8pOhFdu9J/wDgZnX4vKWI0GTzhu8s2U0ISTzSu5/m01u/e7v7kcb9oT/bH7u1Oz4/ulOMoyTLclo7uW04w7Wub/Sk+LIOTLfJO9pTceKmONqw6tRafwGocF4PHrlxjJcJRfan8ORnDmtinerGXDXLG1lfYrZRjVU/A8RBx/Pi0/uuiwr2jXxqgW7Pt4WZOWbKbVU81r3j9WnG1/8Auf7jW/aHL8lf3bU7P5/mn9mfnGzLCY7Hb+Eq+BhuxioKF7bqS573Fvmc8evtWu0xu3yaGtp3idkj0jp9abyt0VU8JebnvWtzSVrXfYR8+b4tuLbZJwYfhV4d90WzDZfDG5hUqPEuPhJynbwa4b0nK3zu8lU1/DWI4eiLbQRa0zxdUr0nkS07lPgVPwnjOW9a3O3C12RM+b4t+LbZKwYvhU4d25OLsj2q9I4DUsIvENwqRVo1I87dkl1V/wD7iyRg1NsXToj59NXL16oVPZPjVPxMTTa74NP7Lk3+o1/Sh/0+36ku0RpL+y8Ku/V8LKpu38XdS3d7lxf1iJqdT8bbltslabTfB3577tFj9l0MZj6lR4lrfnKdvBrhvSbt87vO9dfw1iOHo420EWtM8XVLtK5ItPZOqCn4S0pPetb5zvyuyJny/FvxbbJeHF8KnDu2tSO/Ta7VY4w6yrVbJYJflT/Zr+Is/wCo/wDX/Kt/p0fqT3IsuWUZRSoqW/4OO7vWtf1EDLfjvNvNPx04KRXycc8yTL89wu5mUN5dHycX2xfNDFltjnessZMVckbWhX+P2UVfCf8ADsQt3sqR4r1x5/YWFe0Y/ur+yBbs+f7bfu6cNsox0p/hWIpxX5sW399jM9o18KtY7Pt42TjTWksr06r4SLlUas6k+MvMuiXciFm1N8vXonYdPTF06thn2WrN8nq0XLc8JHd3rXt6jnivwXi3k6ZKcdJr5oF/dND/AKp/s1/ET/6j/wBf8oH9Oj9Sc5vlX9Porwct2SjKHFcJQmkpRduPG0Xdcmlz4pwceThlOyY+KHDL8rqUsVv4pxVnJwpwvuxlO29K743fHokt6XaL5ImNoYrTad5bY5O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defRPr/>
            </a:pPr>
            <a:endParaRPr lang="en-US" dirty="0">
              <a:solidFill>
                <a:prstClr val="black"/>
              </a:solidFill>
              <a:latin typeface="Century Gothic"/>
            </a:endParaRPr>
          </a:p>
        </p:txBody>
      </p:sp>
      <p:pic>
        <p:nvPicPr>
          <p:cNvPr id="35" name="Picture 2" descr="http://d20tdhwx2i89n1.cloudfront.net/image/upload/t_next_gen_article_large_480/vxbrrkpiwrca1qjwlqfx.jpg"/>
          <p:cNvPicPr>
            <a:picLocks noChangeAspect="1" noChangeArrowheads="1"/>
          </p:cNvPicPr>
          <p:nvPr/>
        </p:nvPicPr>
        <p:blipFill>
          <a:blip r:embed="rId3" cstate="screen">
            <a:duotone>
              <a:prstClr val="black"/>
              <a:schemeClr val="accent5">
                <a:tint val="45000"/>
                <a:satMod val="400000"/>
              </a:schemeClr>
            </a:duotone>
            <a:alphaModFix amt="70000"/>
            <a:extLst>
              <a:ext uri="{28A0092B-C50C-407E-A947-70E740481C1C}">
                <a14:useLocalDpi xmlns:a14="http://schemas.microsoft.com/office/drawing/2010/main"/>
              </a:ext>
            </a:extLst>
          </a:blip>
          <a:srcRect/>
          <a:stretch>
            <a:fillRect/>
          </a:stretch>
        </p:blipFill>
        <p:spPr bwMode="auto">
          <a:xfrm>
            <a:off x="8528853" y="8525018"/>
            <a:ext cx="199103" cy="189885"/>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9796967" y="3007819"/>
            <a:ext cx="2338145" cy="830997"/>
          </a:xfrm>
          <a:prstGeom prst="rect">
            <a:avLst/>
          </a:prstGeom>
          <a:noFill/>
        </p:spPr>
        <p:txBody>
          <a:bodyPr wrap="square" rtlCol="0">
            <a:spAutoFit/>
          </a:bodyPr>
          <a:lstStyle/>
          <a:p>
            <a:pPr algn="ctr">
              <a:spcBef>
                <a:spcPts val="600"/>
              </a:spcBef>
              <a:spcAft>
                <a:spcPts val="600"/>
              </a:spcAft>
            </a:pPr>
            <a:r>
              <a:rPr lang="en-US" sz="1600" b="1" dirty="0" smtClean="0">
                <a:solidFill>
                  <a:srgbClr val="D01F29"/>
                </a:solidFill>
                <a:cs typeface="Century Gothic"/>
              </a:rPr>
              <a:t>7 </a:t>
            </a:r>
            <a:r>
              <a:rPr lang="en-US" sz="1600" b="1" dirty="0">
                <a:solidFill>
                  <a:srgbClr val="D01F29"/>
                </a:solidFill>
                <a:cs typeface="Century Gothic"/>
              </a:rPr>
              <a:t>of the </a:t>
            </a:r>
            <a:r>
              <a:rPr lang="en-US" sz="1600" b="1" dirty="0" smtClean="0">
                <a:solidFill>
                  <a:srgbClr val="D01F29"/>
                </a:solidFill>
                <a:cs typeface="Century Gothic"/>
              </a:rPr>
              <a:t>11</a:t>
            </a:r>
            <a:r>
              <a:rPr lang="en-US" sz="1600" b="1" dirty="0" smtClean="0">
                <a:solidFill>
                  <a:srgbClr val="D01F29"/>
                </a:solidFill>
              </a:rPr>
              <a:t>                        </a:t>
            </a:r>
            <a:r>
              <a:rPr lang="en-US" sz="1600" dirty="0" smtClean="0">
                <a:solidFill>
                  <a:srgbClr val="595959"/>
                </a:solidFill>
              </a:rPr>
              <a:t>best children’s hospitals</a:t>
            </a:r>
            <a:endParaRPr lang="en-US" sz="1600" dirty="0">
              <a:solidFill>
                <a:srgbClr val="595959"/>
              </a:solidFill>
            </a:endParaRPr>
          </a:p>
        </p:txBody>
      </p:sp>
      <p:sp>
        <p:nvSpPr>
          <p:cNvPr id="54" name="TextBox 53"/>
          <p:cNvSpPr txBox="1"/>
          <p:nvPr/>
        </p:nvSpPr>
        <p:spPr>
          <a:xfrm>
            <a:off x="9889455" y="1598941"/>
            <a:ext cx="2054485" cy="830997"/>
          </a:xfrm>
          <a:prstGeom prst="rect">
            <a:avLst/>
          </a:prstGeom>
          <a:noFill/>
        </p:spPr>
        <p:txBody>
          <a:bodyPr wrap="square" rtlCol="0">
            <a:spAutoFit/>
          </a:bodyPr>
          <a:lstStyle/>
          <a:p>
            <a:pPr algn="ctr">
              <a:spcBef>
                <a:spcPts val="600"/>
              </a:spcBef>
              <a:spcAft>
                <a:spcPts val="600"/>
              </a:spcAft>
            </a:pPr>
            <a:r>
              <a:rPr lang="en-US" sz="1600" b="1" dirty="0" smtClean="0">
                <a:solidFill>
                  <a:srgbClr val="D01F29"/>
                </a:solidFill>
                <a:cs typeface="Century Gothic"/>
              </a:rPr>
              <a:t>10 </a:t>
            </a:r>
            <a:r>
              <a:rPr lang="en-US" sz="1600" b="1" dirty="0">
                <a:solidFill>
                  <a:srgbClr val="D01F29"/>
                </a:solidFill>
                <a:cs typeface="Century Gothic"/>
              </a:rPr>
              <a:t>of the </a:t>
            </a:r>
            <a:r>
              <a:rPr lang="en-US" sz="1600" b="1" dirty="0" smtClean="0">
                <a:solidFill>
                  <a:srgbClr val="D01F29"/>
                </a:solidFill>
                <a:cs typeface="Century Gothic"/>
              </a:rPr>
              <a:t>20</a:t>
            </a:r>
            <a:r>
              <a:rPr lang="en-US" sz="1600" b="1" dirty="0" smtClean="0">
                <a:solidFill>
                  <a:srgbClr val="D01F29"/>
                </a:solidFill>
              </a:rPr>
              <a:t>                        </a:t>
            </a:r>
            <a:r>
              <a:rPr lang="en-US" sz="1600" dirty="0" smtClean="0">
                <a:solidFill>
                  <a:srgbClr val="595959"/>
                </a:solidFill>
              </a:rPr>
              <a:t>best health systems</a:t>
            </a:r>
            <a:endParaRPr lang="en-US" sz="1600" dirty="0">
              <a:solidFill>
                <a:srgbClr val="595959"/>
              </a:solidFill>
            </a:endParaRPr>
          </a:p>
        </p:txBody>
      </p:sp>
      <p:sp>
        <p:nvSpPr>
          <p:cNvPr id="63" name="Freeform 1"/>
          <p:cNvSpPr>
            <a:spLocks noChangeArrowheads="1"/>
          </p:cNvSpPr>
          <p:nvPr/>
        </p:nvSpPr>
        <p:spPr bwMode="auto">
          <a:xfrm>
            <a:off x="10812782" y="2683335"/>
            <a:ext cx="306515" cy="256673"/>
          </a:xfrm>
          <a:custGeom>
            <a:avLst/>
            <a:gdLst>
              <a:gd name="T0" fmla="*/ 5343 w 6157"/>
              <a:gd name="T1" fmla="*/ 813 h 5157"/>
              <a:gd name="T2" fmla="*/ 5249 w 6157"/>
              <a:gd name="T3" fmla="*/ 625 h 5157"/>
              <a:gd name="T4" fmla="*/ 4687 w 6157"/>
              <a:gd name="T5" fmla="*/ 532 h 5157"/>
              <a:gd name="T6" fmla="*/ 4593 w 6157"/>
              <a:gd name="T7" fmla="*/ 813 h 5157"/>
              <a:gd name="T8" fmla="*/ 4187 w 6157"/>
              <a:gd name="T9" fmla="*/ 594 h 5157"/>
              <a:gd name="T10" fmla="*/ 2563 w 6157"/>
              <a:gd name="T11" fmla="*/ 0 h 5157"/>
              <a:gd name="T12" fmla="*/ 1969 w 6157"/>
              <a:gd name="T13" fmla="*/ 813 h 5157"/>
              <a:gd name="T14" fmla="*/ 1563 w 6157"/>
              <a:gd name="T15" fmla="*/ 625 h 5157"/>
              <a:gd name="T16" fmla="*/ 1000 w 6157"/>
              <a:gd name="T17" fmla="*/ 532 h 5157"/>
              <a:gd name="T18" fmla="*/ 907 w 6157"/>
              <a:gd name="T19" fmla="*/ 813 h 5157"/>
              <a:gd name="T20" fmla="*/ 0 w 6157"/>
              <a:gd name="T21" fmla="*/ 1594 h 5157"/>
              <a:gd name="T22" fmla="*/ 813 w 6157"/>
              <a:gd name="T23" fmla="*/ 5156 h 5157"/>
              <a:gd name="T24" fmla="*/ 6156 w 6157"/>
              <a:gd name="T25" fmla="*/ 4374 h 5157"/>
              <a:gd name="T26" fmla="*/ 5343 w 6157"/>
              <a:gd name="T27" fmla="*/ 813 h 5157"/>
              <a:gd name="T28" fmla="*/ 2313 w 6157"/>
              <a:gd name="T29" fmla="*/ 594 h 5157"/>
              <a:gd name="T30" fmla="*/ 3593 w 6157"/>
              <a:gd name="T31" fmla="*/ 344 h 5157"/>
              <a:gd name="T32" fmla="*/ 3843 w 6157"/>
              <a:gd name="T33" fmla="*/ 813 h 5157"/>
              <a:gd name="T34" fmla="*/ 2313 w 6157"/>
              <a:gd name="T35" fmla="*/ 594 h 5157"/>
              <a:gd name="T36" fmla="*/ 3063 w 6157"/>
              <a:gd name="T37" fmla="*/ 4406 h 5157"/>
              <a:gd name="T38" fmla="*/ 3063 w 6157"/>
              <a:gd name="T39" fmla="*/ 1563 h 5157"/>
              <a:gd name="T40" fmla="*/ 3063 w 6157"/>
              <a:gd name="T41" fmla="*/ 4406 h 5157"/>
              <a:gd name="T42" fmla="*/ 4155 w 6157"/>
              <a:gd name="T43" fmla="*/ 3343 h 5157"/>
              <a:gd name="T44" fmla="*/ 4062 w 6157"/>
              <a:gd name="T45" fmla="*/ 3406 h 5157"/>
              <a:gd name="T46" fmla="*/ 3499 w 6157"/>
              <a:gd name="T47" fmla="*/ 3968 h 5157"/>
              <a:gd name="T48" fmla="*/ 2719 w 6157"/>
              <a:gd name="T49" fmla="*/ 4062 h 5157"/>
              <a:gd name="T50" fmla="*/ 2657 w 6157"/>
              <a:gd name="T51" fmla="*/ 3406 h 5157"/>
              <a:gd name="T52" fmla="*/ 2032 w 6157"/>
              <a:gd name="T53" fmla="*/ 3406 h 5157"/>
              <a:gd name="T54" fmla="*/ 2000 w 6157"/>
              <a:gd name="T55" fmla="*/ 2624 h 5157"/>
              <a:gd name="T56" fmla="*/ 2657 w 6157"/>
              <a:gd name="T57" fmla="*/ 2563 h 5157"/>
              <a:gd name="T58" fmla="*/ 2719 w 6157"/>
              <a:gd name="T59" fmla="*/ 1907 h 5157"/>
              <a:gd name="T60" fmla="*/ 3499 w 6157"/>
              <a:gd name="T61" fmla="*/ 2000 h 5157"/>
              <a:gd name="T62" fmla="*/ 4062 w 6157"/>
              <a:gd name="T63" fmla="*/ 2563 h 5157"/>
              <a:gd name="T64" fmla="*/ 4155 w 6157"/>
              <a:gd name="T65" fmla="*/ 3343 h 5157"/>
              <a:gd name="T66" fmla="*/ 4155 w 6157"/>
              <a:gd name="T67" fmla="*/ 3343 h 5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57" h="5157">
                <a:moveTo>
                  <a:pt x="5343" y="813"/>
                </a:moveTo>
                <a:lnTo>
                  <a:pt x="5343" y="813"/>
                </a:lnTo>
                <a:cubicBezTo>
                  <a:pt x="5249" y="813"/>
                  <a:pt x="5249" y="813"/>
                  <a:pt x="5249" y="813"/>
                </a:cubicBezTo>
                <a:cubicBezTo>
                  <a:pt x="5249" y="625"/>
                  <a:pt x="5249" y="625"/>
                  <a:pt x="5249" y="625"/>
                </a:cubicBezTo>
                <a:cubicBezTo>
                  <a:pt x="5249" y="563"/>
                  <a:pt x="5187" y="532"/>
                  <a:pt x="5156" y="532"/>
                </a:cubicBezTo>
                <a:cubicBezTo>
                  <a:pt x="4687" y="532"/>
                  <a:pt x="4687" y="532"/>
                  <a:pt x="4687" y="532"/>
                </a:cubicBezTo>
                <a:cubicBezTo>
                  <a:pt x="4624" y="532"/>
                  <a:pt x="4593" y="563"/>
                  <a:pt x="4593" y="625"/>
                </a:cubicBezTo>
                <a:cubicBezTo>
                  <a:pt x="4593" y="813"/>
                  <a:pt x="4593" y="813"/>
                  <a:pt x="4593" y="813"/>
                </a:cubicBezTo>
                <a:cubicBezTo>
                  <a:pt x="4187" y="813"/>
                  <a:pt x="4187" y="813"/>
                  <a:pt x="4187" y="813"/>
                </a:cubicBezTo>
                <a:cubicBezTo>
                  <a:pt x="4187" y="594"/>
                  <a:pt x="4187" y="594"/>
                  <a:pt x="4187" y="594"/>
                </a:cubicBezTo>
                <a:cubicBezTo>
                  <a:pt x="4187" y="282"/>
                  <a:pt x="3937" y="0"/>
                  <a:pt x="3593" y="0"/>
                </a:cubicBezTo>
                <a:cubicBezTo>
                  <a:pt x="2563" y="0"/>
                  <a:pt x="2563" y="0"/>
                  <a:pt x="2563" y="0"/>
                </a:cubicBezTo>
                <a:cubicBezTo>
                  <a:pt x="2219" y="0"/>
                  <a:pt x="1969" y="282"/>
                  <a:pt x="1969" y="594"/>
                </a:cubicBezTo>
                <a:cubicBezTo>
                  <a:pt x="1969" y="813"/>
                  <a:pt x="1969" y="813"/>
                  <a:pt x="1969" y="813"/>
                </a:cubicBezTo>
                <a:cubicBezTo>
                  <a:pt x="1563" y="813"/>
                  <a:pt x="1563" y="813"/>
                  <a:pt x="1563" y="813"/>
                </a:cubicBezTo>
                <a:cubicBezTo>
                  <a:pt x="1563" y="625"/>
                  <a:pt x="1563" y="625"/>
                  <a:pt x="1563" y="625"/>
                </a:cubicBezTo>
                <a:cubicBezTo>
                  <a:pt x="1563" y="563"/>
                  <a:pt x="1500" y="532"/>
                  <a:pt x="1469" y="532"/>
                </a:cubicBezTo>
                <a:cubicBezTo>
                  <a:pt x="1000" y="532"/>
                  <a:pt x="1000" y="532"/>
                  <a:pt x="1000" y="532"/>
                </a:cubicBezTo>
                <a:cubicBezTo>
                  <a:pt x="969" y="532"/>
                  <a:pt x="907" y="563"/>
                  <a:pt x="907" y="625"/>
                </a:cubicBezTo>
                <a:cubicBezTo>
                  <a:pt x="907" y="813"/>
                  <a:pt x="907" y="813"/>
                  <a:pt x="907" y="813"/>
                </a:cubicBezTo>
                <a:cubicBezTo>
                  <a:pt x="813" y="813"/>
                  <a:pt x="813" y="813"/>
                  <a:pt x="813" y="813"/>
                </a:cubicBezTo>
                <a:cubicBezTo>
                  <a:pt x="375" y="813"/>
                  <a:pt x="0" y="1157"/>
                  <a:pt x="0" y="1594"/>
                </a:cubicBezTo>
                <a:cubicBezTo>
                  <a:pt x="0" y="4374"/>
                  <a:pt x="0" y="4374"/>
                  <a:pt x="0" y="4374"/>
                </a:cubicBezTo>
                <a:cubicBezTo>
                  <a:pt x="0" y="4812"/>
                  <a:pt x="375" y="5156"/>
                  <a:pt x="813" y="5156"/>
                </a:cubicBezTo>
                <a:cubicBezTo>
                  <a:pt x="5343" y="5156"/>
                  <a:pt x="5343" y="5156"/>
                  <a:pt x="5343" y="5156"/>
                </a:cubicBezTo>
                <a:cubicBezTo>
                  <a:pt x="5781" y="5156"/>
                  <a:pt x="6156" y="4812"/>
                  <a:pt x="6156" y="4374"/>
                </a:cubicBezTo>
                <a:cubicBezTo>
                  <a:pt x="6156" y="1594"/>
                  <a:pt x="6156" y="1594"/>
                  <a:pt x="6156" y="1594"/>
                </a:cubicBezTo>
                <a:cubicBezTo>
                  <a:pt x="6156" y="1157"/>
                  <a:pt x="5781" y="813"/>
                  <a:pt x="5343" y="813"/>
                </a:cubicBezTo>
                <a:close/>
                <a:moveTo>
                  <a:pt x="2313" y="594"/>
                </a:moveTo>
                <a:lnTo>
                  <a:pt x="2313" y="594"/>
                </a:lnTo>
                <a:cubicBezTo>
                  <a:pt x="2313" y="469"/>
                  <a:pt x="2406" y="344"/>
                  <a:pt x="2563" y="344"/>
                </a:cubicBezTo>
                <a:cubicBezTo>
                  <a:pt x="3593" y="344"/>
                  <a:pt x="3593" y="344"/>
                  <a:pt x="3593" y="344"/>
                </a:cubicBezTo>
                <a:cubicBezTo>
                  <a:pt x="3749" y="344"/>
                  <a:pt x="3843" y="469"/>
                  <a:pt x="3843" y="594"/>
                </a:cubicBezTo>
                <a:cubicBezTo>
                  <a:pt x="3843" y="813"/>
                  <a:pt x="3843" y="813"/>
                  <a:pt x="3843" y="813"/>
                </a:cubicBezTo>
                <a:cubicBezTo>
                  <a:pt x="2313" y="813"/>
                  <a:pt x="2313" y="813"/>
                  <a:pt x="2313" y="813"/>
                </a:cubicBezTo>
                <a:lnTo>
                  <a:pt x="2313" y="594"/>
                </a:lnTo>
                <a:close/>
                <a:moveTo>
                  <a:pt x="3063" y="4406"/>
                </a:moveTo>
                <a:lnTo>
                  <a:pt x="3063" y="4406"/>
                </a:lnTo>
                <a:cubicBezTo>
                  <a:pt x="2282" y="4406"/>
                  <a:pt x="1657" y="3781"/>
                  <a:pt x="1657" y="2999"/>
                </a:cubicBezTo>
                <a:cubicBezTo>
                  <a:pt x="1657" y="2188"/>
                  <a:pt x="2282" y="1563"/>
                  <a:pt x="3063" y="1563"/>
                </a:cubicBezTo>
                <a:cubicBezTo>
                  <a:pt x="3874" y="1563"/>
                  <a:pt x="4499" y="2188"/>
                  <a:pt x="4499" y="2999"/>
                </a:cubicBezTo>
                <a:cubicBezTo>
                  <a:pt x="4499" y="3781"/>
                  <a:pt x="3874" y="4406"/>
                  <a:pt x="3063" y="4406"/>
                </a:cubicBezTo>
                <a:close/>
                <a:moveTo>
                  <a:pt x="4155" y="3343"/>
                </a:moveTo>
                <a:lnTo>
                  <a:pt x="4155" y="3343"/>
                </a:lnTo>
                <a:cubicBezTo>
                  <a:pt x="4155" y="3343"/>
                  <a:pt x="4124" y="3374"/>
                  <a:pt x="4124" y="3406"/>
                </a:cubicBezTo>
                <a:cubicBezTo>
                  <a:pt x="4093" y="3406"/>
                  <a:pt x="4093" y="3406"/>
                  <a:pt x="4062" y="3406"/>
                </a:cubicBezTo>
                <a:cubicBezTo>
                  <a:pt x="3499" y="3406"/>
                  <a:pt x="3499" y="3406"/>
                  <a:pt x="3499" y="3406"/>
                </a:cubicBezTo>
                <a:cubicBezTo>
                  <a:pt x="3499" y="3968"/>
                  <a:pt x="3499" y="3968"/>
                  <a:pt x="3499" y="3968"/>
                </a:cubicBezTo>
                <a:cubicBezTo>
                  <a:pt x="3499" y="4031"/>
                  <a:pt x="3468" y="4062"/>
                  <a:pt x="3437" y="4062"/>
                </a:cubicBezTo>
                <a:cubicBezTo>
                  <a:pt x="2719" y="4062"/>
                  <a:pt x="2719" y="4062"/>
                  <a:pt x="2719" y="4062"/>
                </a:cubicBezTo>
                <a:cubicBezTo>
                  <a:pt x="2688" y="4062"/>
                  <a:pt x="2657" y="4031"/>
                  <a:pt x="2657" y="3968"/>
                </a:cubicBezTo>
                <a:cubicBezTo>
                  <a:pt x="2657" y="3406"/>
                  <a:pt x="2657" y="3406"/>
                  <a:pt x="2657" y="3406"/>
                </a:cubicBezTo>
                <a:cubicBezTo>
                  <a:pt x="2094" y="3437"/>
                  <a:pt x="2094" y="3437"/>
                  <a:pt x="2094" y="3437"/>
                </a:cubicBezTo>
                <a:cubicBezTo>
                  <a:pt x="2063" y="3437"/>
                  <a:pt x="2063" y="3406"/>
                  <a:pt x="2032" y="3406"/>
                </a:cubicBezTo>
                <a:cubicBezTo>
                  <a:pt x="2032" y="3374"/>
                  <a:pt x="2000" y="3374"/>
                  <a:pt x="2000" y="3343"/>
                </a:cubicBezTo>
                <a:cubicBezTo>
                  <a:pt x="2000" y="2624"/>
                  <a:pt x="2000" y="2624"/>
                  <a:pt x="2000" y="2624"/>
                </a:cubicBezTo>
                <a:cubicBezTo>
                  <a:pt x="2000" y="2593"/>
                  <a:pt x="2063" y="2563"/>
                  <a:pt x="2094" y="2563"/>
                </a:cubicBezTo>
                <a:cubicBezTo>
                  <a:pt x="2657" y="2563"/>
                  <a:pt x="2657" y="2563"/>
                  <a:pt x="2657" y="2563"/>
                </a:cubicBezTo>
                <a:cubicBezTo>
                  <a:pt x="2657" y="2000"/>
                  <a:pt x="2657" y="2000"/>
                  <a:pt x="2657" y="2000"/>
                </a:cubicBezTo>
                <a:cubicBezTo>
                  <a:pt x="2657" y="1969"/>
                  <a:pt x="2688" y="1907"/>
                  <a:pt x="2719" y="1907"/>
                </a:cubicBezTo>
                <a:cubicBezTo>
                  <a:pt x="3437" y="1907"/>
                  <a:pt x="3437" y="1907"/>
                  <a:pt x="3437" y="1907"/>
                </a:cubicBezTo>
                <a:cubicBezTo>
                  <a:pt x="3468" y="1907"/>
                  <a:pt x="3499" y="1969"/>
                  <a:pt x="3499" y="2000"/>
                </a:cubicBezTo>
                <a:cubicBezTo>
                  <a:pt x="3499" y="2563"/>
                  <a:pt x="3499" y="2563"/>
                  <a:pt x="3499" y="2563"/>
                </a:cubicBezTo>
                <a:cubicBezTo>
                  <a:pt x="4062" y="2563"/>
                  <a:pt x="4062" y="2563"/>
                  <a:pt x="4062" y="2563"/>
                </a:cubicBezTo>
                <a:cubicBezTo>
                  <a:pt x="4093" y="2563"/>
                  <a:pt x="4155" y="2593"/>
                  <a:pt x="4155" y="2624"/>
                </a:cubicBezTo>
                <a:lnTo>
                  <a:pt x="4155" y="3343"/>
                </a:lnTo>
                <a:close/>
                <a:moveTo>
                  <a:pt x="4155" y="3343"/>
                </a:moveTo>
                <a:lnTo>
                  <a:pt x="4155" y="3343"/>
                </a:lnTo>
                <a:close/>
              </a:path>
            </a:pathLst>
          </a:custGeom>
          <a:solidFill>
            <a:srgbClr val="595959"/>
          </a:solidFill>
          <a:ln w="12700" cmpd="sng">
            <a:noFill/>
          </a:ln>
          <a:effectLst/>
        </p:spPr>
        <p:txBody>
          <a:bodyPr wrap="none" anchor="ctr"/>
          <a:lstStyle/>
          <a:p>
            <a:endParaRPr lang="en-US"/>
          </a:p>
        </p:txBody>
      </p:sp>
      <p:grpSp>
        <p:nvGrpSpPr>
          <p:cNvPr id="103" name="Group 102"/>
          <p:cNvGrpSpPr/>
          <p:nvPr/>
        </p:nvGrpSpPr>
        <p:grpSpPr>
          <a:xfrm>
            <a:off x="10730960" y="1245307"/>
            <a:ext cx="371475" cy="327025"/>
            <a:chOff x="4292600" y="3475038"/>
            <a:chExt cx="371475" cy="327025"/>
          </a:xfrm>
          <a:solidFill>
            <a:srgbClr val="595959"/>
          </a:solidFill>
        </p:grpSpPr>
        <p:sp>
          <p:nvSpPr>
            <p:cNvPr id="104" name="Freeform 1"/>
            <p:cNvSpPr>
              <a:spLocks noChangeArrowheads="1"/>
            </p:cNvSpPr>
            <p:nvPr/>
          </p:nvSpPr>
          <p:spPr bwMode="auto">
            <a:xfrm>
              <a:off x="4416425" y="3475038"/>
              <a:ext cx="247650" cy="203200"/>
            </a:xfrm>
            <a:custGeom>
              <a:avLst/>
              <a:gdLst>
                <a:gd name="T0" fmla="*/ 62 w 687"/>
                <a:gd name="T1" fmla="*/ 0 h 563"/>
                <a:gd name="T2" fmla="*/ 62 w 687"/>
                <a:gd name="T3" fmla="*/ 0 h 563"/>
                <a:gd name="T4" fmla="*/ 0 w 687"/>
                <a:gd name="T5" fmla="*/ 63 h 563"/>
                <a:gd name="T6" fmla="*/ 0 w 687"/>
                <a:gd name="T7" fmla="*/ 125 h 563"/>
                <a:gd name="T8" fmla="*/ 93 w 687"/>
                <a:gd name="T9" fmla="*/ 125 h 563"/>
                <a:gd name="T10" fmla="*/ 93 w 687"/>
                <a:gd name="T11" fmla="*/ 94 h 563"/>
                <a:gd name="T12" fmla="*/ 125 w 687"/>
                <a:gd name="T13" fmla="*/ 94 h 563"/>
                <a:gd name="T14" fmla="*/ 592 w 687"/>
                <a:gd name="T15" fmla="*/ 94 h 563"/>
                <a:gd name="T16" fmla="*/ 624 w 687"/>
                <a:gd name="T17" fmla="*/ 94 h 563"/>
                <a:gd name="T18" fmla="*/ 624 w 687"/>
                <a:gd name="T19" fmla="*/ 469 h 563"/>
                <a:gd name="T20" fmla="*/ 624 w 687"/>
                <a:gd name="T21" fmla="*/ 469 h 563"/>
                <a:gd name="T22" fmla="*/ 624 w 687"/>
                <a:gd name="T23" fmla="*/ 562 h 563"/>
                <a:gd name="T24" fmla="*/ 655 w 687"/>
                <a:gd name="T25" fmla="*/ 562 h 563"/>
                <a:gd name="T26" fmla="*/ 686 w 687"/>
                <a:gd name="T27" fmla="*/ 499 h 563"/>
                <a:gd name="T28" fmla="*/ 686 w 687"/>
                <a:gd name="T29" fmla="*/ 63 h 563"/>
                <a:gd name="T30" fmla="*/ 655 w 687"/>
                <a:gd name="T31" fmla="*/ 0 h 563"/>
                <a:gd name="T32" fmla="*/ 62 w 687"/>
                <a:gd name="T33" fmla="*/ 0 h 563"/>
                <a:gd name="T34" fmla="*/ 62 w 687"/>
                <a:gd name="T35" fmla="*/ 0 h 563"/>
                <a:gd name="T36" fmla="*/ 62 w 687"/>
                <a:gd name="T37"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7" h="563">
                  <a:moveTo>
                    <a:pt x="62" y="0"/>
                  </a:moveTo>
                  <a:lnTo>
                    <a:pt x="62" y="0"/>
                  </a:lnTo>
                  <a:cubicBezTo>
                    <a:pt x="31" y="0"/>
                    <a:pt x="0" y="32"/>
                    <a:pt x="0" y="63"/>
                  </a:cubicBezTo>
                  <a:cubicBezTo>
                    <a:pt x="0" y="125"/>
                    <a:pt x="0" y="125"/>
                    <a:pt x="0" y="125"/>
                  </a:cubicBezTo>
                  <a:cubicBezTo>
                    <a:pt x="93" y="125"/>
                    <a:pt x="93" y="125"/>
                    <a:pt x="93" y="125"/>
                  </a:cubicBezTo>
                  <a:cubicBezTo>
                    <a:pt x="93" y="94"/>
                    <a:pt x="93" y="94"/>
                    <a:pt x="93" y="94"/>
                  </a:cubicBezTo>
                  <a:cubicBezTo>
                    <a:pt x="93" y="94"/>
                    <a:pt x="93" y="94"/>
                    <a:pt x="125" y="94"/>
                  </a:cubicBezTo>
                  <a:cubicBezTo>
                    <a:pt x="592" y="94"/>
                    <a:pt x="592" y="94"/>
                    <a:pt x="592" y="94"/>
                  </a:cubicBezTo>
                  <a:cubicBezTo>
                    <a:pt x="624" y="94"/>
                    <a:pt x="624" y="94"/>
                    <a:pt x="624" y="94"/>
                  </a:cubicBezTo>
                  <a:cubicBezTo>
                    <a:pt x="624" y="469"/>
                    <a:pt x="624" y="469"/>
                    <a:pt x="624" y="469"/>
                  </a:cubicBezTo>
                  <a:lnTo>
                    <a:pt x="624" y="469"/>
                  </a:lnTo>
                  <a:cubicBezTo>
                    <a:pt x="624" y="562"/>
                    <a:pt x="624" y="562"/>
                    <a:pt x="624" y="562"/>
                  </a:cubicBezTo>
                  <a:cubicBezTo>
                    <a:pt x="655" y="562"/>
                    <a:pt x="655" y="562"/>
                    <a:pt x="655" y="562"/>
                  </a:cubicBezTo>
                  <a:cubicBezTo>
                    <a:pt x="686" y="562"/>
                    <a:pt x="686" y="531"/>
                    <a:pt x="686" y="499"/>
                  </a:cubicBezTo>
                  <a:cubicBezTo>
                    <a:pt x="686" y="63"/>
                    <a:pt x="686" y="63"/>
                    <a:pt x="686" y="63"/>
                  </a:cubicBezTo>
                  <a:cubicBezTo>
                    <a:pt x="686" y="32"/>
                    <a:pt x="686" y="0"/>
                    <a:pt x="655" y="0"/>
                  </a:cubicBezTo>
                  <a:lnTo>
                    <a:pt x="62" y="0"/>
                  </a:lnTo>
                  <a:close/>
                  <a:moveTo>
                    <a:pt x="62" y="0"/>
                  </a:moveTo>
                  <a:lnTo>
                    <a:pt x="62"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2"/>
            <p:cNvSpPr>
              <a:spLocks noChangeArrowheads="1"/>
            </p:cNvSpPr>
            <p:nvPr/>
          </p:nvSpPr>
          <p:spPr bwMode="auto">
            <a:xfrm>
              <a:off x="4371975" y="3530600"/>
              <a:ext cx="247650" cy="190500"/>
            </a:xfrm>
            <a:custGeom>
              <a:avLst/>
              <a:gdLst>
                <a:gd name="T0" fmla="*/ 0 w 687"/>
                <a:gd name="T1" fmla="*/ 93 h 531"/>
                <a:gd name="T2" fmla="*/ 0 w 687"/>
                <a:gd name="T3" fmla="*/ 93 h 531"/>
                <a:gd name="T4" fmla="*/ 62 w 687"/>
                <a:gd name="T5" fmla="*/ 93 h 531"/>
                <a:gd name="T6" fmla="*/ 93 w 687"/>
                <a:gd name="T7" fmla="*/ 62 h 531"/>
                <a:gd name="T8" fmla="*/ 561 w 687"/>
                <a:gd name="T9" fmla="*/ 62 h 531"/>
                <a:gd name="T10" fmla="*/ 592 w 687"/>
                <a:gd name="T11" fmla="*/ 93 h 531"/>
                <a:gd name="T12" fmla="*/ 592 w 687"/>
                <a:gd name="T13" fmla="*/ 467 h 531"/>
                <a:gd name="T14" fmla="*/ 592 w 687"/>
                <a:gd name="T15" fmla="*/ 467 h 531"/>
                <a:gd name="T16" fmla="*/ 592 w 687"/>
                <a:gd name="T17" fmla="*/ 467 h 531"/>
                <a:gd name="T18" fmla="*/ 592 w 687"/>
                <a:gd name="T19" fmla="*/ 530 h 531"/>
                <a:gd name="T20" fmla="*/ 624 w 687"/>
                <a:gd name="T21" fmla="*/ 530 h 531"/>
                <a:gd name="T22" fmla="*/ 686 w 687"/>
                <a:gd name="T23" fmla="*/ 499 h 531"/>
                <a:gd name="T24" fmla="*/ 686 w 687"/>
                <a:gd name="T25" fmla="*/ 31 h 531"/>
                <a:gd name="T26" fmla="*/ 624 w 687"/>
                <a:gd name="T27" fmla="*/ 0 h 531"/>
                <a:gd name="T28" fmla="*/ 31 w 687"/>
                <a:gd name="T29" fmla="*/ 0 h 531"/>
                <a:gd name="T30" fmla="*/ 0 w 687"/>
                <a:gd name="T31" fmla="*/ 31 h 531"/>
                <a:gd name="T32" fmla="*/ 0 w 687"/>
                <a:gd name="T33" fmla="*/ 93 h 531"/>
                <a:gd name="T34" fmla="*/ 0 w 687"/>
                <a:gd name="T35" fmla="*/ 93 h 531"/>
                <a:gd name="T36" fmla="*/ 0 w 687"/>
                <a:gd name="T37" fmla="*/ 9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7" h="531">
                  <a:moveTo>
                    <a:pt x="0" y="93"/>
                  </a:moveTo>
                  <a:lnTo>
                    <a:pt x="0" y="93"/>
                  </a:lnTo>
                  <a:cubicBezTo>
                    <a:pt x="62" y="93"/>
                    <a:pt x="62" y="93"/>
                    <a:pt x="62" y="93"/>
                  </a:cubicBezTo>
                  <a:cubicBezTo>
                    <a:pt x="62" y="93"/>
                    <a:pt x="62" y="62"/>
                    <a:pt x="93" y="62"/>
                  </a:cubicBezTo>
                  <a:cubicBezTo>
                    <a:pt x="561" y="62"/>
                    <a:pt x="561" y="62"/>
                    <a:pt x="561" y="62"/>
                  </a:cubicBezTo>
                  <a:cubicBezTo>
                    <a:pt x="592" y="62"/>
                    <a:pt x="592" y="93"/>
                    <a:pt x="592" y="93"/>
                  </a:cubicBezTo>
                  <a:cubicBezTo>
                    <a:pt x="592" y="467"/>
                    <a:pt x="592" y="467"/>
                    <a:pt x="592" y="467"/>
                  </a:cubicBezTo>
                  <a:lnTo>
                    <a:pt x="592" y="467"/>
                  </a:lnTo>
                  <a:lnTo>
                    <a:pt x="592" y="467"/>
                  </a:lnTo>
                  <a:cubicBezTo>
                    <a:pt x="592" y="530"/>
                    <a:pt x="592" y="530"/>
                    <a:pt x="592" y="530"/>
                  </a:cubicBezTo>
                  <a:cubicBezTo>
                    <a:pt x="624" y="530"/>
                    <a:pt x="624" y="530"/>
                    <a:pt x="624" y="530"/>
                  </a:cubicBezTo>
                  <a:cubicBezTo>
                    <a:pt x="655" y="530"/>
                    <a:pt x="686" y="530"/>
                    <a:pt x="686" y="499"/>
                  </a:cubicBezTo>
                  <a:cubicBezTo>
                    <a:pt x="686" y="31"/>
                    <a:pt x="686" y="31"/>
                    <a:pt x="686" y="31"/>
                  </a:cubicBezTo>
                  <a:cubicBezTo>
                    <a:pt x="686" y="0"/>
                    <a:pt x="655" y="0"/>
                    <a:pt x="624" y="0"/>
                  </a:cubicBezTo>
                  <a:cubicBezTo>
                    <a:pt x="31" y="0"/>
                    <a:pt x="31" y="0"/>
                    <a:pt x="31" y="0"/>
                  </a:cubicBezTo>
                  <a:cubicBezTo>
                    <a:pt x="0" y="0"/>
                    <a:pt x="0" y="0"/>
                    <a:pt x="0" y="31"/>
                  </a:cubicBezTo>
                  <a:lnTo>
                    <a:pt x="0" y="93"/>
                  </a:lnTo>
                  <a:close/>
                  <a:moveTo>
                    <a:pt x="0" y="93"/>
                  </a:moveTo>
                  <a:lnTo>
                    <a:pt x="0" y="9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 name="Freeform 3"/>
            <p:cNvSpPr>
              <a:spLocks noChangeArrowheads="1"/>
            </p:cNvSpPr>
            <p:nvPr/>
          </p:nvSpPr>
          <p:spPr bwMode="auto">
            <a:xfrm>
              <a:off x="4292600" y="3587750"/>
              <a:ext cx="292100" cy="214313"/>
            </a:xfrm>
            <a:custGeom>
              <a:avLst/>
              <a:gdLst>
                <a:gd name="T0" fmla="*/ 749 w 812"/>
                <a:gd name="T1" fmla="*/ 186 h 594"/>
                <a:gd name="T2" fmla="*/ 749 w 812"/>
                <a:gd name="T3" fmla="*/ 186 h 594"/>
                <a:gd name="T4" fmla="*/ 655 w 812"/>
                <a:gd name="T5" fmla="*/ 94 h 594"/>
                <a:gd name="T6" fmla="*/ 406 w 812"/>
                <a:gd name="T7" fmla="*/ 94 h 594"/>
                <a:gd name="T8" fmla="*/ 406 w 812"/>
                <a:gd name="T9" fmla="*/ 94 h 594"/>
                <a:gd name="T10" fmla="*/ 375 w 812"/>
                <a:gd name="T11" fmla="*/ 31 h 594"/>
                <a:gd name="T12" fmla="*/ 281 w 812"/>
                <a:gd name="T13" fmla="*/ 0 h 594"/>
                <a:gd name="T14" fmla="*/ 94 w 812"/>
                <a:gd name="T15" fmla="*/ 0 h 594"/>
                <a:gd name="T16" fmla="*/ 0 w 812"/>
                <a:gd name="T17" fmla="*/ 62 h 594"/>
                <a:gd name="T18" fmla="*/ 0 w 812"/>
                <a:gd name="T19" fmla="*/ 561 h 594"/>
                <a:gd name="T20" fmla="*/ 31 w 812"/>
                <a:gd name="T21" fmla="*/ 593 h 594"/>
                <a:gd name="T22" fmla="*/ 718 w 812"/>
                <a:gd name="T23" fmla="*/ 593 h 594"/>
                <a:gd name="T24" fmla="*/ 780 w 812"/>
                <a:gd name="T25" fmla="*/ 561 h 594"/>
                <a:gd name="T26" fmla="*/ 811 w 812"/>
                <a:gd name="T27" fmla="*/ 468 h 594"/>
                <a:gd name="T28" fmla="*/ 811 w 812"/>
                <a:gd name="T29" fmla="*/ 436 h 594"/>
                <a:gd name="T30" fmla="*/ 780 w 812"/>
                <a:gd name="T31" fmla="*/ 436 h 594"/>
                <a:gd name="T32" fmla="*/ 749 w 812"/>
                <a:gd name="T33" fmla="*/ 436 h 594"/>
                <a:gd name="T34" fmla="*/ 749 w 812"/>
                <a:gd name="T35" fmla="*/ 186 h 594"/>
                <a:gd name="T36" fmla="*/ 500 w 812"/>
                <a:gd name="T37" fmla="*/ 374 h 594"/>
                <a:gd name="T38" fmla="*/ 500 w 812"/>
                <a:gd name="T39" fmla="*/ 374 h 594"/>
                <a:gd name="T40" fmla="*/ 437 w 812"/>
                <a:gd name="T41" fmla="*/ 374 h 594"/>
                <a:gd name="T42" fmla="*/ 437 w 812"/>
                <a:gd name="T43" fmla="*/ 468 h 594"/>
                <a:gd name="T44" fmla="*/ 344 w 812"/>
                <a:gd name="T45" fmla="*/ 468 h 594"/>
                <a:gd name="T46" fmla="*/ 344 w 812"/>
                <a:gd name="T47" fmla="*/ 374 h 594"/>
                <a:gd name="T48" fmla="*/ 281 w 812"/>
                <a:gd name="T49" fmla="*/ 374 h 594"/>
                <a:gd name="T50" fmla="*/ 281 w 812"/>
                <a:gd name="T51" fmla="*/ 311 h 594"/>
                <a:gd name="T52" fmla="*/ 344 w 812"/>
                <a:gd name="T53" fmla="*/ 311 h 594"/>
                <a:gd name="T54" fmla="*/ 344 w 812"/>
                <a:gd name="T55" fmla="*/ 249 h 594"/>
                <a:gd name="T56" fmla="*/ 344 w 812"/>
                <a:gd name="T57" fmla="*/ 249 h 594"/>
                <a:gd name="T58" fmla="*/ 437 w 812"/>
                <a:gd name="T59" fmla="*/ 249 h 594"/>
                <a:gd name="T60" fmla="*/ 437 w 812"/>
                <a:gd name="T61" fmla="*/ 311 h 594"/>
                <a:gd name="T62" fmla="*/ 500 w 812"/>
                <a:gd name="T63" fmla="*/ 311 h 594"/>
                <a:gd name="T64" fmla="*/ 500 w 812"/>
                <a:gd name="T65" fmla="*/ 374 h 594"/>
                <a:gd name="T66" fmla="*/ 500 w 812"/>
                <a:gd name="T67" fmla="*/ 374 h 594"/>
                <a:gd name="T68" fmla="*/ 500 w 812"/>
                <a:gd name="T69" fmla="*/ 37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 h="594">
                  <a:moveTo>
                    <a:pt x="749" y="186"/>
                  </a:moveTo>
                  <a:lnTo>
                    <a:pt x="749" y="186"/>
                  </a:lnTo>
                  <a:cubicBezTo>
                    <a:pt x="749" y="125"/>
                    <a:pt x="718" y="94"/>
                    <a:pt x="655" y="94"/>
                  </a:cubicBezTo>
                  <a:cubicBezTo>
                    <a:pt x="406" y="94"/>
                    <a:pt x="406" y="94"/>
                    <a:pt x="406" y="94"/>
                  </a:cubicBezTo>
                  <a:lnTo>
                    <a:pt x="406" y="94"/>
                  </a:lnTo>
                  <a:cubicBezTo>
                    <a:pt x="375" y="31"/>
                    <a:pt x="375" y="31"/>
                    <a:pt x="375" y="31"/>
                  </a:cubicBezTo>
                  <a:cubicBezTo>
                    <a:pt x="375" y="0"/>
                    <a:pt x="344" y="0"/>
                    <a:pt x="281" y="0"/>
                  </a:cubicBezTo>
                  <a:cubicBezTo>
                    <a:pt x="94" y="0"/>
                    <a:pt x="94" y="0"/>
                    <a:pt x="94" y="0"/>
                  </a:cubicBezTo>
                  <a:cubicBezTo>
                    <a:pt x="31" y="0"/>
                    <a:pt x="0" y="31"/>
                    <a:pt x="0" y="62"/>
                  </a:cubicBezTo>
                  <a:cubicBezTo>
                    <a:pt x="0" y="561"/>
                    <a:pt x="0" y="561"/>
                    <a:pt x="0" y="561"/>
                  </a:cubicBezTo>
                  <a:cubicBezTo>
                    <a:pt x="0" y="593"/>
                    <a:pt x="0" y="593"/>
                    <a:pt x="31" y="593"/>
                  </a:cubicBezTo>
                  <a:cubicBezTo>
                    <a:pt x="718" y="593"/>
                    <a:pt x="718" y="593"/>
                    <a:pt x="718" y="593"/>
                  </a:cubicBezTo>
                  <a:cubicBezTo>
                    <a:pt x="749" y="593"/>
                    <a:pt x="749" y="593"/>
                    <a:pt x="780" y="561"/>
                  </a:cubicBezTo>
                  <a:cubicBezTo>
                    <a:pt x="811" y="468"/>
                    <a:pt x="811" y="468"/>
                    <a:pt x="811" y="468"/>
                  </a:cubicBezTo>
                  <a:lnTo>
                    <a:pt x="811" y="436"/>
                  </a:lnTo>
                  <a:cubicBezTo>
                    <a:pt x="811" y="436"/>
                    <a:pt x="811" y="436"/>
                    <a:pt x="780" y="436"/>
                  </a:cubicBezTo>
                  <a:cubicBezTo>
                    <a:pt x="749" y="436"/>
                    <a:pt x="749" y="436"/>
                    <a:pt x="749" y="436"/>
                  </a:cubicBezTo>
                  <a:lnTo>
                    <a:pt x="749" y="186"/>
                  </a:lnTo>
                  <a:close/>
                  <a:moveTo>
                    <a:pt x="500" y="374"/>
                  </a:moveTo>
                  <a:lnTo>
                    <a:pt x="500" y="374"/>
                  </a:lnTo>
                  <a:cubicBezTo>
                    <a:pt x="437" y="374"/>
                    <a:pt x="437" y="374"/>
                    <a:pt x="437" y="374"/>
                  </a:cubicBezTo>
                  <a:cubicBezTo>
                    <a:pt x="437" y="468"/>
                    <a:pt x="437" y="468"/>
                    <a:pt x="437" y="468"/>
                  </a:cubicBezTo>
                  <a:cubicBezTo>
                    <a:pt x="344" y="468"/>
                    <a:pt x="344" y="468"/>
                    <a:pt x="344" y="468"/>
                  </a:cubicBezTo>
                  <a:cubicBezTo>
                    <a:pt x="344" y="374"/>
                    <a:pt x="344" y="374"/>
                    <a:pt x="344" y="374"/>
                  </a:cubicBezTo>
                  <a:cubicBezTo>
                    <a:pt x="281" y="374"/>
                    <a:pt x="281" y="374"/>
                    <a:pt x="281" y="374"/>
                  </a:cubicBezTo>
                  <a:cubicBezTo>
                    <a:pt x="281" y="311"/>
                    <a:pt x="281" y="311"/>
                    <a:pt x="281" y="311"/>
                  </a:cubicBezTo>
                  <a:cubicBezTo>
                    <a:pt x="344" y="311"/>
                    <a:pt x="344" y="311"/>
                    <a:pt x="344" y="311"/>
                  </a:cubicBezTo>
                  <a:cubicBezTo>
                    <a:pt x="344" y="249"/>
                    <a:pt x="344" y="249"/>
                    <a:pt x="344" y="249"/>
                  </a:cubicBezTo>
                  <a:lnTo>
                    <a:pt x="344" y="249"/>
                  </a:lnTo>
                  <a:cubicBezTo>
                    <a:pt x="437" y="249"/>
                    <a:pt x="437" y="249"/>
                    <a:pt x="437" y="249"/>
                  </a:cubicBezTo>
                  <a:cubicBezTo>
                    <a:pt x="437" y="311"/>
                    <a:pt x="437" y="311"/>
                    <a:pt x="437" y="311"/>
                  </a:cubicBezTo>
                  <a:cubicBezTo>
                    <a:pt x="500" y="311"/>
                    <a:pt x="500" y="311"/>
                    <a:pt x="500" y="311"/>
                  </a:cubicBezTo>
                  <a:lnTo>
                    <a:pt x="500" y="374"/>
                  </a:lnTo>
                  <a:close/>
                  <a:moveTo>
                    <a:pt x="500" y="374"/>
                  </a:moveTo>
                  <a:lnTo>
                    <a:pt x="500" y="37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 name="TextBox 2"/>
          <p:cNvSpPr txBox="1"/>
          <p:nvPr/>
        </p:nvSpPr>
        <p:spPr>
          <a:xfrm>
            <a:off x="9810340" y="4192450"/>
            <a:ext cx="2133600" cy="954107"/>
          </a:xfrm>
          <a:prstGeom prst="rect">
            <a:avLst/>
          </a:prstGeom>
          <a:noFill/>
        </p:spPr>
        <p:txBody>
          <a:bodyPr wrap="square" rtlCol="0">
            <a:spAutoFit/>
          </a:bodyPr>
          <a:lstStyle/>
          <a:p>
            <a:pPr algn="ctr"/>
            <a:r>
              <a:rPr lang="en-US" sz="2400" b="1" dirty="0" smtClean="0">
                <a:solidFill>
                  <a:srgbClr val="42C1F0"/>
                </a:solidFill>
              </a:rPr>
              <a:t>EVBG </a:t>
            </a:r>
          </a:p>
          <a:p>
            <a:pPr algn="ctr"/>
            <a:r>
              <a:rPr lang="en-US" sz="1600" b="1" i="1" dirty="0" smtClean="0"/>
              <a:t>Only public company in space</a:t>
            </a:r>
            <a:endParaRPr lang="en-US" sz="1600" b="1" i="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64" y="778604"/>
            <a:ext cx="8951509" cy="6087026"/>
          </a:xfrm>
          <a:prstGeom prst="rect">
            <a:avLst/>
          </a:prstGeom>
        </p:spPr>
      </p:pic>
      <p:sp>
        <p:nvSpPr>
          <p:cNvPr id="88" name="TextBox 87"/>
          <p:cNvSpPr txBox="1"/>
          <p:nvPr/>
        </p:nvSpPr>
        <p:spPr>
          <a:xfrm>
            <a:off x="1211140" y="2961237"/>
            <a:ext cx="8686800" cy="1092607"/>
          </a:xfrm>
          <a:prstGeom prst="rect">
            <a:avLst/>
          </a:prstGeom>
          <a:noFill/>
        </p:spPr>
        <p:txBody>
          <a:bodyPr wrap="square" rtlCol="0">
            <a:spAutoFit/>
          </a:bodyPr>
          <a:lstStyle/>
          <a:p>
            <a:pPr algn="ctr">
              <a:spcAft>
                <a:spcPts val="600"/>
              </a:spcAft>
              <a:defRPr/>
            </a:pPr>
            <a:r>
              <a:rPr lang="en-US" sz="4000" b="1" dirty="0" smtClean="0">
                <a:solidFill>
                  <a:schemeClr val="bg1"/>
                </a:solidFill>
                <a:uFill>
                  <a:solidFill>
                    <a:srgbClr val="42C1F0"/>
                  </a:solidFill>
                </a:uFill>
                <a:latin typeface="Century Gothic"/>
                <a:cs typeface="Century Gothic"/>
              </a:rPr>
              <a:t>1,083 U.S. Hospitals </a:t>
            </a:r>
          </a:p>
          <a:p>
            <a:pPr algn="ctr">
              <a:spcAft>
                <a:spcPts val="600"/>
              </a:spcAft>
              <a:defRPr/>
            </a:pPr>
            <a:r>
              <a:rPr lang="en-US" sz="2000" b="1" dirty="0" smtClean="0">
                <a:solidFill>
                  <a:schemeClr val="bg1"/>
                </a:solidFill>
                <a:uFill>
                  <a:solidFill>
                    <a:srgbClr val="42C1F0"/>
                  </a:solidFill>
                </a:uFill>
                <a:latin typeface="Century Gothic"/>
                <a:cs typeface="Century Gothic"/>
              </a:rPr>
              <a:t>(23% of all hospital beds)</a:t>
            </a:r>
            <a:endParaRPr lang="en-US" sz="2000" b="1" dirty="0">
              <a:solidFill>
                <a:schemeClr val="bg1"/>
              </a:solidFill>
              <a:uFill>
                <a:solidFill>
                  <a:srgbClr val="42C1F0"/>
                </a:solidFill>
              </a:uFill>
              <a:latin typeface="Century Gothic"/>
              <a:cs typeface="Century Gothic"/>
            </a:endParaRPr>
          </a:p>
        </p:txBody>
      </p:sp>
    </p:spTree>
    <p:extLst>
      <p:ext uri="{BB962C8B-B14F-4D97-AF65-F5344CB8AC3E}">
        <p14:creationId xmlns:p14="http://schemas.microsoft.com/office/powerpoint/2010/main" val="10581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103"/>
                                        </p:tgtEl>
                                        <p:attrNameLst>
                                          <p:attrName>style.visibility</p:attrName>
                                        </p:attrNameLst>
                                      </p:cBhvr>
                                      <p:to>
                                        <p:strVal val="visible"/>
                                      </p:to>
                                    </p:set>
                                  </p:childTnLst>
                                </p:cTn>
                              </p:par>
                            </p:childTnLst>
                          </p:cTn>
                        </p:par>
                        <p:par>
                          <p:cTn id="9" fill="hold">
                            <p:stCondLst>
                              <p:cond delay="250"/>
                            </p:stCondLst>
                            <p:childTnLst>
                              <p:par>
                                <p:cTn id="10" presetID="1" presetClass="entr" presetSubtype="0" fill="hold" grpId="0" nodeType="afterEffect">
                                  <p:stCondLst>
                                    <p:cond delay="25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6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63"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How </a:t>
            </a:r>
            <a:r>
              <a:rPr lang="en-US" dirty="0" err="1" smtClean="0"/>
              <a:t>Everbridge</a:t>
            </a:r>
            <a:r>
              <a:rPr lang="en-US" dirty="0" smtClean="0"/>
              <a:t> Helps You Meet CMS Criteria</a:t>
            </a:r>
            <a:endParaRPr lang="en-US" dirty="0"/>
          </a:p>
        </p:txBody>
      </p:sp>
      <p:sp>
        <p:nvSpPr>
          <p:cNvPr id="4" name="TextBox 3"/>
          <p:cNvSpPr txBox="1"/>
          <p:nvPr/>
        </p:nvSpPr>
        <p:spPr>
          <a:xfrm>
            <a:off x="254000" y="1052152"/>
            <a:ext cx="11582400" cy="3170099"/>
          </a:xfrm>
          <a:prstGeom prst="rect">
            <a:avLst/>
          </a:prstGeom>
          <a:noFill/>
        </p:spPr>
        <p:txBody>
          <a:bodyPr wrap="square" rtlCol="0">
            <a:spAutoFit/>
          </a:bodyPr>
          <a:lstStyle/>
          <a:p>
            <a:pPr marL="285750" indent="-285750">
              <a:buFont typeface="Arial" charset="0"/>
              <a:buChar char="•"/>
            </a:pPr>
            <a:r>
              <a:rPr lang="en-US" sz="1400" dirty="0"/>
              <a:t>Manage scheduling to reach all staff – we send 30 million messages per week and can handle up to 600,000 messages per minute</a:t>
            </a:r>
            <a:br>
              <a:rPr lang="en-US" sz="1400" dirty="0"/>
            </a:br>
            <a:endParaRPr lang="en-US" sz="1400" dirty="0"/>
          </a:p>
          <a:p>
            <a:pPr marL="285750" indent="-285750">
              <a:buFont typeface="Arial" charset="0"/>
              <a:buChar char="•"/>
            </a:pPr>
            <a:r>
              <a:rPr lang="en-US" sz="1400" dirty="0"/>
              <a:t>Use templates to quickly communicate with staff, patients, and the local community. We are just finishing a series of Master templates to match the six CMS categories</a:t>
            </a:r>
            <a:br>
              <a:rPr lang="en-US" sz="1400" dirty="0"/>
            </a:br>
            <a:endParaRPr lang="en-US" sz="1400" dirty="0"/>
          </a:p>
          <a:p>
            <a:pPr marL="285750" indent="-285750">
              <a:buFont typeface="Arial" charset="0"/>
              <a:buChar char="•"/>
            </a:pPr>
            <a:r>
              <a:rPr lang="en-US" sz="1400" dirty="0"/>
              <a:t>We track all interactions during an event to automatically create a log, as required by CMS guidelines </a:t>
            </a:r>
            <a:br>
              <a:rPr lang="en-US" sz="1400" dirty="0"/>
            </a:br>
            <a:endParaRPr lang="en-US" sz="1400" dirty="0"/>
          </a:p>
          <a:p>
            <a:pPr marL="285750" indent="-285750">
              <a:buFont typeface="Arial" charset="0"/>
              <a:buChar char="•"/>
            </a:pPr>
            <a:r>
              <a:rPr lang="en-US" sz="1400" dirty="0"/>
              <a:t>Use our IT Alerting system to keep tabs on the status of your energy needs for the hospital </a:t>
            </a:r>
            <a:br>
              <a:rPr lang="en-US" sz="1400" dirty="0"/>
            </a:br>
            <a:endParaRPr lang="en-US" sz="1400" dirty="0"/>
          </a:p>
          <a:p>
            <a:pPr marL="285750" indent="-285750">
              <a:buFont typeface="Arial" charset="0"/>
              <a:buChar char="•"/>
            </a:pPr>
            <a:r>
              <a:rPr lang="en-US" sz="1400" dirty="0"/>
              <a:t>Adapt messaging to reflect the local community, particularly for foreign language needs</a:t>
            </a:r>
            <a:r>
              <a:rPr lang="en-US" sz="1400" b="1" dirty="0"/>
              <a:t/>
            </a:r>
            <a:br>
              <a:rPr lang="en-US" sz="1400" b="1" dirty="0"/>
            </a:br>
            <a:endParaRPr lang="en-US" sz="1400" b="1" dirty="0"/>
          </a:p>
          <a:p>
            <a:pPr marL="285750" indent="-285750">
              <a:buFont typeface="Arial" charset="0"/>
              <a:buChar char="•"/>
            </a:pPr>
            <a:r>
              <a:rPr lang="en-US" sz="1400" b="1" dirty="0">
                <a:solidFill>
                  <a:srgbClr val="F37120"/>
                </a:solidFill>
              </a:rPr>
              <a:t>We can provide a free </a:t>
            </a:r>
            <a:r>
              <a:rPr lang="en-US" sz="1400" b="1" dirty="0" smtClean="0">
                <a:solidFill>
                  <a:srgbClr val="F37120"/>
                </a:solidFill>
              </a:rPr>
              <a:t>Communications Gap </a:t>
            </a:r>
            <a:r>
              <a:rPr lang="en-US" sz="1400" b="1" dirty="0">
                <a:solidFill>
                  <a:srgbClr val="F37120"/>
                </a:solidFill>
              </a:rPr>
              <a:t>Analysis to assess where you are, and where you need to go</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157" y="4077872"/>
            <a:ext cx="3641863" cy="2427908"/>
          </a:xfrm>
          <a:prstGeom prst="rect">
            <a:avLst/>
          </a:prstGeom>
        </p:spPr>
      </p:pic>
      <p:sp>
        <p:nvSpPr>
          <p:cNvPr id="6" name="TextBox 5"/>
          <p:cNvSpPr txBox="1"/>
          <p:nvPr/>
        </p:nvSpPr>
        <p:spPr>
          <a:xfrm>
            <a:off x="1183071" y="4714745"/>
            <a:ext cx="6343043" cy="1154162"/>
          </a:xfrm>
          <a:prstGeom prst="rect">
            <a:avLst/>
          </a:prstGeom>
          <a:noFill/>
        </p:spPr>
        <p:txBody>
          <a:bodyPr wrap="square" rtlCol="0">
            <a:spAutoFit/>
          </a:bodyPr>
          <a:lstStyle/>
          <a:p>
            <a:r>
              <a:rPr lang="en-US" dirty="0">
                <a:solidFill>
                  <a:srgbClr val="C00000"/>
                </a:solidFill>
              </a:rPr>
              <a:t>Hurricane Matthew</a:t>
            </a:r>
            <a:r>
              <a:rPr lang="en-US" dirty="0"/>
              <a:t/>
            </a:r>
            <a:br>
              <a:rPr lang="en-US" dirty="0"/>
            </a:br>
            <a:endParaRPr lang="en-US" sz="900" dirty="0"/>
          </a:p>
          <a:p>
            <a:pPr marL="285750" indent="-285750">
              <a:buFont typeface="Arial" charset="0"/>
              <a:buChar char="•"/>
            </a:pPr>
            <a:r>
              <a:rPr lang="en-US" sz="1400" dirty="0"/>
              <a:t>Over 900 entities used </a:t>
            </a:r>
            <a:r>
              <a:rPr lang="en-US" sz="1400" dirty="0" err="1"/>
              <a:t>Everbridge</a:t>
            </a:r>
            <a:r>
              <a:rPr lang="en-US" sz="1400" dirty="0"/>
              <a:t>, including the State of Florida with #</a:t>
            </a:r>
            <a:r>
              <a:rPr lang="en-US" sz="1400" dirty="0" err="1"/>
              <a:t>FLPrepares</a:t>
            </a:r>
            <a:endParaRPr lang="en-US" sz="1400" dirty="0"/>
          </a:p>
          <a:p>
            <a:pPr marL="285750" indent="-285750">
              <a:buFont typeface="Arial" charset="0"/>
              <a:buChar char="•"/>
            </a:pPr>
            <a:r>
              <a:rPr lang="en-US" sz="1400" dirty="0"/>
              <a:t>3 Hospitals evacuated ahead of the hurricane</a:t>
            </a:r>
          </a:p>
        </p:txBody>
      </p:sp>
    </p:spTree>
    <p:extLst>
      <p:ext uri="{BB962C8B-B14F-4D97-AF65-F5344CB8AC3E}">
        <p14:creationId xmlns:p14="http://schemas.microsoft.com/office/powerpoint/2010/main" val="202605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97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Housekeeping</a:t>
            </a: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08" y="1543470"/>
            <a:ext cx="3686171" cy="2896596"/>
          </a:xfrm>
          <a:prstGeom prst="rect">
            <a:avLst/>
          </a:prstGeom>
          <a:noFill/>
          <a:ln w="9525">
            <a:solidFill>
              <a:srgbClr val="9A0919"/>
            </a:solidFill>
            <a:miter lim="800000"/>
            <a:headEnd/>
            <a:tailEnd/>
          </a:ln>
        </p:spPr>
      </p:pic>
      <p:pic>
        <p:nvPicPr>
          <p:cNvPr id="5" name="Picture 7" descr="QA Screen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4053" y="1131171"/>
            <a:ext cx="1476145" cy="1689100"/>
          </a:xfrm>
          <a:prstGeom prst="rect">
            <a:avLst/>
          </a:prstGeom>
          <a:noFill/>
          <a:ln w="9525">
            <a:noFill/>
            <a:miter lim="800000"/>
            <a:headEnd/>
            <a:tailEnd/>
          </a:ln>
        </p:spPr>
      </p:pic>
      <p:sp>
        <p:nvSpPr>
          <p:cNvPr id="6" name="Text Box 4"/>
          <p:cNvSpPr txBox="1">
            <a:spLocks noChangeArrowheads="1"/>
          </p:cNvSpPr>
          <p:nvPr/>
        </p:nvSpPr>
        <p:spPr bwMode="auto">
          <a:xfrm>
            <a:off x="8972794" y="2119847"/>
            <a:ext cx="1522413" cy="1130125"/>
          </a:xfrm>
          <a:prstGeom prst="rect">
            <a:avLst/>
          </a:prstGeom>
          <a:noFill/>
          <a:ln w="9525">
            <a:noFill/>
            <a:miter lim="800000"/>
            <a:headEnd/>
            <a:tailEnd/>
          </a:ln>
        </p:spPr>
        <p:txBody>
          <a:bodyPr lIns="76776" tIns="38390" rIns="76776" bIns="38390">
            <a:spAutoFit/>
          </a:bodyPr>
          <a:lstStyle/>
          <a:p>
            <a:pPr defTabSz="767766" eaLnBrk="0" fontAlgn="base" hangingPunct="0">
              <a:spcBef>
                <a:spcPct val="0"/>
              </a:spcBef>
              <a:spcAft>
                <a:spcPct val="0"/>
              </a:spcAft>
            </a:pPr>
            <a:r>
              <a:rPr lang="en-US" sz="1700" dirty="0">
                <a:solidFill>
                  <a:srgbClr val="9A0919"/>
                </a:solidFill>
                <a:latin typeface="Calibri"/>
                <a:sym typeface="Helvetica Neue" charset="0"/>
              </a:rPr>
              <a:t>Use the Q&amp;A function to submit your questions.</a:t>
            </a:r>
          </a:p>
        </p:txBody>
      </p:sp>
      <p:sp>
        <p:nvSpPr>
          <p:cNvPr id="7" name="Line 20"/>
          <p:cNvSpPr>
            <a:spLocks noChangeShapeType="1"/>
          </p:cNvSpPr>
          <p:nvPr/>
        </p:nvSpPr>
        <p:spPr bwMode="auto">
          <a:xfrm>
            <a:off x="7858186" y="2026362"/>
            <a:ext cx="2638426" cy="0"/>
          </a:xfrm>
          <a:prstGeom prst="line">
            <a:avLst/>
          </a:prstGeom>
          <a:noFill/>
          <a:ln w="19050">
            <a:solidFill>
              <a:srgbClr val="717074"/>
            </a:solidFill>
            <a:round/>
            <a:headEnd type="triangle" w="lg" len="lg"/>
            <a:tailEnd/>
          </a:ln>
        </p:spPr>
        <p:txBody>
          <a:bodyPr lIns="76776" tIns="38390" rIns="76776" bIns="38390"/>
          <a:lstStyle/>
          <a:p>
            <a:pPr defTabSz="767766" eaLnBrk="0" fontAlgn="base" hangingPunct="0">
              <a:spcBef>
                <a:spcPct val="0"/>
              </a:spcBef>
              <a:spcAft>
                <a:spcPct val="0"/>
              </a:spcAft>
            </a:pPr>
            <a:endParaRPr lang="en-US" sz="1700" dirty="0">
              <a:solidFill>
                <a:srgbClr val="800080"/>
              </a:solidFill>
              <a:latin typeface="Arial" charset="0"/>
              <a:sym typeface="Helvetica Neue" charset="0"/>
            </a:endParaRPr>
          </a:p>
        </p:txBody>
      </p:sp>
      <p:sp>
        <p:nvSpPr>
          <p:cNvPr id="8" name="Rectangle 7"/>
          <p:cNvSpPr/>
          <p:nvPr/>
        </p:nvSpPr>
        <p:spPr>
          <a:xfrm>
            <a:off x="9177399" y="5597044"/>
            <a:ext cx="1978062" cy="646916"/>
          </a:xfrm>
          <a:prstGeom prst="rect">
            <a:avLst/>
          </a:prstGeom>
        </p:spPr>
        <p:txBody>
          <a:bodyPr wrap="square" lIns="76776" tIns="38390" rIns="76776" bIns="38390">
            <a:spAutoFit/>
          </a:bodyPr>
          <a:lstStyle/>
          <a:p>
            <a:pPr defTabSz="767766" eaLnBrk="0" fontAlgn="base" hangingPunct="0">
              <a:spcBef>
                <a:spcPct val="0"/>
              </a:spcBef>
              <a:spcAft>
                <a:spcPct val="0"/>
              </a:spcAft>
            </a:pPr>
            <a:r>
              <a:rPr lang="en-US" sz="2000" dirty="0">
                <a:solidFill>
                  <a:srgbClr val="9A0919"/>
                </a:solidFill>
                <a:latin typeface="Calibri"/>
                <a:sym typeface="Helvetica Neue" charset="0"/>
              </a:rPr>
              <a:t>@</a:t>
            </a:r>
            <a:r>
              <a:rPr lang="en-US" sz="2000" dirty="0" err="1">
                <a:solidFill>
                  <a:srgbClr val="9A0919"/>
                </a:solidFill>
                <a:latin typeface="Calibri"/>
                <a:sym typeface="Helvetica Neue" charset="0"/>
              </a:rPr>
              <a:t>EBhealthcare</a:t>
            </a:r>
            <a:r>
              <a:rPr lang="en-US" sz="2000" dirty="0">
                <a:solidFill>
                  <a:srgbClr val="9A0919"/>
                </a:solidFill>
                <a:latin typeface="Calibri"/>
                <a:sym typeface="Helvetica Neue" charset="0"/>
              </a:rPr>
              <a:t> </a:t>
            </a:r>
            <a:br>
              <a:rPr lang="en-US" sz="2000" dirty="0">
                <a:solidFill>
                  <a:srgbClr val="9A0919"/>
                </a:solidFill>
                <a:latin typeface="Calibri"/>
                <a:sym typeface="Helvetica Neue" charset="0"/>
              </a:rPr>
            </a:br>
            <a:endParaRPr lang="en-US" sz="1700" b="1" dirty="0">
              <a:solidFill>
                <a:srgbClr val="9A0919"/>
              </a:solidFill>
              <a:latin typeface="Calibri"/>
              <a:sym typeface="Helvetica Neue" charset="0"/>
            </a:endParaRPr>
          </a:p>
        </p:txBody>
      </p:sp>
      <p:pic>
        <p:nvPicPr>
          <p:cNvPr id="9" name="Picture 8" descr="1111w-social-networks-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2111" y="5232445"/>
            <a:ext cx="1242370" cy="1123088"/>
          </a:xfrm>
          <a:prstGeom prst="rect">
            <a:avLst/>
          </a:prstGeom>
          <a:noFill/>
          <a:ln>
            <a:noFill/>
          </a:ln>
        </p:spPr>
      </p:pic>
      <p:pic>
        <p:nvPicPr>
          <p:cNvPr id="10" name="Picture 4" descr="https://encrypted-tbn2.gstatic.com/images?q=tbn:ANd9GcTNNarXVJwzCv0qWfccYCKIXNxPPATAug_fW2SKnwUD7fHMMY8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417681" y="3274607"/>
            <a:ext cx="1185232" cy="1228299"/>
          </a:xfrm>
          <a:prstGeom prst="rect">
            <a:avLst/>
          </a:prstGeom>
          <a:noFill/>
          <a:ln>
            <a:noFill/>
          </a:ln>
        </p:spPr>
      </p:pic>
      <p:sp>
        <p:nvSpPr>
          <p:cNvPr id="11" name="Rectangle 10"/>
          <p:cNvSpPr/>
          <p:nvPr/>
        </p:nvSpPr>
        <p:spPr>
          <a:xfrm>
            <a:off x="8961481" y="3579191"/>
            <a:ext cx="1598280" cy="1123970"/>
          </a:xfrm>
          <a:prstGeom prst="rect">
            <a:avLst/>
          </a:prstGeom>
        </p:spPr>
        <p:txBody>
          <a:bodyPr wrap="square" lIns="76776" tIns="38390" rIns="76776" bIns="38390">
            <a:spAutoFit/>
          </a:bodyPr>
          <a:lstStyle/>
          <a:p>
            <a:pPr defTabSz="767766" eaLnBrk="0" fontAlgn="base" hangingPunct="0">
              <a:spcBef>
                <a:spcPct val="0"/>
              </a:spcBef>
              <a:spcAft>
                <a:spcPct val="0"/>
              </a:spcAft>
            </a:pPr>
            <a:r>
              <a:rPr lang="en-US" sz="1700" dirty="0">
                <a:solidFill>
                  <a:srgbClr val="9A0919"/>
                </a:solidFill>
                <a:latin typeface="Calibri"/>
                <a:sym typeface="Helvetica Neue" charset="0"/>
              </a:rPr>
              <a:t>We’ll send out a </a:t>
            </a:r>
            <a:r>
              <a:rPr lang="en-US" sz="1700" dirty="0" smtClean="0">
                <a:solidFill>
                  <a:srgbClr val="9A0919"/>
                </a:solidFill>
                <a:latin typeface="Calibri"/>
                <a:sym typeface="Helvetica Neue" charset="0"/>
              </a:rPr>
              <a:t>recording &amp; slides </a:t>
            </a:r>
            <a:r>
              <a:rPr lang="en-US" sz="1700" dirty="0">
                <a:solidFill>
                  <a:srgbClr val="9A0919"/>
                </a:solidFill>
                <a:latin typeface="Calibri"/>
                <a:sym typeface="Helvetica Neue" charset="0"/>
              </a:rPr>
              <a:t>after the </a:t>
            </a:r>
            <a:r>
              <a:rPr lang="en-US" sz="1700" dirty="0" smtClean="0">
                <a:solidFill>
                  <a:srgbClr val="9A0919"/>
                </a:solidFill>
                <a:latin typeface="Calibri"/>
                <a:sym typeface="Helvetica Neue" charset="0"/>
              </a:rPr>
              <a:t>webinar.</a:t>
            </a:r>
            <a:endParaRPr lang="en-US" sz="1700" b="1" dirty="0">
              <a:solidFill>
                <a:srgbClr val="9A0919"/>
              </a:solidFill>
              <a:latin typeface="Calibri"/>
              <a:sym typeface="Helvetica Neue" charset="0"/>
            </a:endParaRPr>
          </a:p>
        </p:txBody>
      </p:sp>
      <p:sp>
        <p:nvSpPr>
          <p:cNvPr id="12" name="Line 20"/>
          <p:cNvSpPr>
            <a:spLocks noChangeShapeType="1"/>
          </p:cNvSpPr>
          <p:nvPr/>
        </p:nvSpPr>
        <p:spPr bwMode="auto">
          <a:xfrm>
            <a:off x="7921335" y="3579191"/>
            <a:ext cx="2638426" cy="0"/>
          </a:xfrm>
          <a:prstGeom prst="line">
            <a:avLst/>
          </a:prstGeom>
          <a:noFill/>
          <a:ln w="19050">
            <a:solidFill>
              <a:srgbClr val="717074"/>
            </a:solidFill>
            <a:round/>
            <a:headEnd type="triangle" w="lg" len="lg"/>
            <a:tailEnd/>
          </a:ln>
        </p:spPr>
        <p:txBody>
          <a:bodyPr lIns="76776" tIns="38390" rIns="76776" bIns="38390"/>
          <a:lstStyle/>
          <a:p>
            <a:pPr defTabSz="767766" eaLnBrk="0" fontAlgn="base" hangingPunct="0">
              <a:spcBef>
                <a:spcPct val="0"/>
              </a:spcBef>
              <a:spcAft>
                <a:spcPct val="0"/>
              </a:spcAft>
            </a:pPr>
            <a:endParaRPr lang="en-US" sz="1700" dirty="0">
              <a:solidFill>
                <a:srgbClr val="800080"/>
              </a:solidFill>
              <a:latin typeface="Arial" charset="0"/>
              <a:sym typeface="Helvetica Neue" charset="0"/>
            </a:endParaRPr>
          </a:p>
        </p:txBody>
      </p:sp>
    </p:spTree>
    <p:extLst>
      <p:ext uri="{BB962C8B-B14F-4D97-AF65-F5344CB8AC3E}">
        <p14:creationId xmlns:p14="http://schemas.microsoft.com/office/powerpoint/2010/main" val="79523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Our Speakers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451" y="856982"/>
            <a:ext cx="2514601" cy="2602613"/>
          </a:xfrm>
          <a:prstGeom prst="rect">
            <a:avLst/>
          </a:prstGeom>
          <a:ln w="12700">
            <a:solidFill>
              <a:schemeClr val="bg2"/>
            </a:solidFill>
          </a:ln>
        </p:spPr>
      </p:pic>
      <p:sp>
        <p:nvSpPr>
          <p:cNvPr id="7" name="TextBox 6"/>
          <p:cNvSpPr txBox="1"/>
          <p:nvPr/>
        </p:nvSpPr>
        <p:spPr>
          <a:xfrm>
            <a:off x="7411451" y="3693693"/>
            <a:ext cx="3633538" cy="2092881"/>
          </a:xfrm>
          <a:prstGeom prst="rect">
            <a:avLst/>
          </a:prstGeom>
          <a:noFill/>
        </p:spPr>
        <p:txBody>
          <a:bodyPr wrap="square" rtlCol="0">
            <a:spAutoFit/>
          </a:bodyPr>
          <a:lstStyle/>
          <a:p>
            <a:r>
              <a:rPr lang="en-US" dirty="0" smtClean="0">
                <a:solidFill>
                  <a:srgbClr val="F37120"/>
                </a:solidFill>
              </a:rPr>
              <a:t>Lisa Johnson</a:t>
            </a:r>
          </a:p>
          <a:p>
            <a:r>
              <a:rPr lang="en-US" sz="1400" dirty="0" smtClean="0"/>
              <a:t>Senior Program Manager, Healthcare</a:t>
            </a:r>
          </a:p>
          <a:p>
            <a:endParaRPr lang="en-US" sz="1400" dirty="0"/>
          </a:p>
          <a:p>
            <a:r>
              <a:rPr lang="en-US" sz="1200" dirty="0" smtClean="0"/>
              <a:t>Lisa has worked in healthcare communications for the past four years. Formerly at SERMO, an online community for physicians, and </a:t>
            </a:r>
            <a:r>
              <a:rPr lang="en-US" sz="1200" dirty="0" err="1" smtClean="0"/>
              <a:t>PlatformQ</a:t>
            </a:r>
            <a:r>
              <a:rPr lang="en-US" sz="1200" dirty="0" smtClean="0"/>
              <a:t> Health, a CME development company.  She has been part of the </a:t>
            </a:r>
            <a:r>
              <a:rPr lang="en-US" sz="1200" dirty="0" err="1" smtClean="0"/>
              <a:t>Everbridge</a:t>
            </a:r>
            <a:r>
              <a:rPr lang="en-US" sz="1200" dirty="0" smtClean="0"/>
              <a:t> healthcare team for the past year. </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042" t="6723" r="33385"/>
          <a:stretch/>
        </p:blipFill>
        <p:spPr>
          <a:xfrm>
            <a:off x="1842836" y="1091079"/>
            <a:ext cx="2490537" cy="2602613"/>
          </a:xfrm>
          <a:prstGeom prst="rect">
            <a:avLst/>
          </a:prstGeom>
        </p:spPr>
      </p:pic>
      <p:sp>
        <p:nvSpPr>
          <p:cNvPr id="9" name="TextBox 8"/>
          <p:cNvSpPr txBox="1"/>
          <p:nvPr/>
        </p:nvSpPr>
        <p:spPr>
          <a:xfrm>
            <a:off x="1728536" y="3693692"/>
            <a:ext cx="3633538" cy="2462213"/>
          </a:xfrm>
          <a:prstGeom prst="rect">
            <a:avLst/>
          </a:prstGeom>
          <a:noFill/>
        </p:spPr>
        <p:txBody>
          <a:bodyPr wrap="square" rtlCol="0">
            <a:spAutoFit/>
          </a:bodyPr>
          <a:lstStyle/>
          <a:p>
            <a:r>
              <a:rPr lang="en-US" dirty="0" smtClean="0">
                <a:solidFill>
                  <a:srgbClr val="F37120"/>
                </a:solidFill>
              </a:rPr>
              <a:t>Eric </a:t>
            </a:r>
            <a:r>
              <a:rPr lang="en-US" dirty="0" err="1" smtClean="0">
                <a:solidFill>
                  <a:srgbClr val="F37120"/>
                </a:solidFill>
              </a:rPr>
              <a:t>Chetwynd</a:t>
            </a:r>
            <a:endParaRPr lang="en-US" dirty="0" smtClean="0">
              <a:solidFill>
                <a:srgbClr val="F37120"/>
              </a:solidFill>
            </a:endParaRPr>
          </a:p>
          <a:p>
            <a:r>
              <a:rPr lang="en-US" sz="1400" dirty="0" smtClean="0"/>
              <a:t>General Manager, Healthcare</a:t>
            </a:r>
          </a:p>
          <a:p>
            <a:endParaRPr lang="en-US" sz="1400" dirty="0"/>
          </a:p>
          <a:p>
            <a:r>
              <a:rPr lang="en-US" sz="1200" dirty="0"/>
              <a:t>Eric oversees </a:t>
            </a:r>
            <a:r>
              <a:rPr lang="en-US" sz="1200" dirty="0" err="1"/>
              <a:t>Everbridge’s</a:t>
            </a:r>
            <a:r>
              <a:rPr lang="en-US" sz="1200" dirty="0"/>
              <a:t> global portfolio of healthcare solutions, ensuring that the company continues to deliver solutions that best meet customers’ needs while maintaining the company’s position as the market leader in </a:t>
            </a:r>
            <a:r>
              <a:rPr lang="en-US" sz="1200" dirty="0" smtClean="0"/>
              <a:t>critical </a:t>
            </a:r>
            <a:r>
              <a:rPr lang="en-US" sz="1200" dirty="0"/>
              <a:t>communications and </a:t>
            </a:r>
            <a:r>
              <a:rPr lang="en-US" sz="1200" dirty="0" smtClean="0"/>
              <a:t>collaboration in healthcare. </a:t>
            </a:r>
            <a:r>
              <a:rPr lang="en-US" sz="1200" dirty="0"/>
              <a:t>He brings more than 15 years of experience creating and leading </a:t>
            </a:r>
            <a:r>
              <a:rPr lang="en-US" sz="1200" dirty="0" smtClean="0"/>
              <a:t>solutions to market.</a:t>
            </a:r>
          </a:p>
        </p:txBody>
      </p:sp>
    </p:spTree>
    <p:extLst>
      <p:ext uri="{BB962C8B-B14F-4D97-AF65-F5344CB8AC3E}">
        <p14:creationId xmlns:p14="http://schemas.microsoft.com/office/powerpoint/2010/main" val="128387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History of Emergency Preparedness Planning for Hospitals</a:t>
            </a:r>
            <a:endParaRPr lang="en-US" dirty="0"/>
          </a:p>
        </p:txBody>
      </p:sp>
      <p:pic>
        <p:nvPicPr>
          <p:cNvPr id="4" name="Picture 3"/>
          <p:cNvPicPr>
            <a:picLocks noChangeAspect="1"/>
          </p:cNvPicPr>
          <p:nvPr/>
        </p:nvPicPr>
        <p:blipFill>
          <a:blip r:embed="rId3"/>
          <a:stretch>
            <a:fillRect/>
          </a:stretch>
        </p:blipFill>
        <p:spPr>
          <a:xfrm>
            <a:off x="572168" y="1203156"/>
            <a:ext cx="3680944" cy="2502569"/>
          </a:xfrm>
          <a:prstGeom prst="rect">
            <a:avLst/>
          </a:prstGeom>
        </p:spPr>
      </p:pic>
      <p:pic>
        <p:nvPicPr>
          <p:cNvPr id="5" name="Picture 4"/>
          <p:cNvPicPr>
            <a:picLocks noChangeAspect="1"/>
          </p:cNvPicPr>
          <p:nvPr/>
        </p:nvPicPr>
        <p:blipFill rotWithShape="1">
          <a:blip r:embed="rId4"/>
          <a:srcRect t="25454"/>
          <a:stretch/>
        </p:blipFill>
        <p:spPr>
          <a:xfrm>
            <a:off x="3260558" y="2719136"/>
            <a:ext cx="2646947" cy="197317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0105" r="10180"/>
          <a:stretch/>
        </p:blipFill>
        <p:spPr>
          <a:xfrm>
            <a:off x="6609351" y="1203156"/>
            <a:ext cx="3633537" cy="25626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3204" y="2863516"/>
            <a:ext cx="2743196" cy="1828797"/>
          </a:xfrm>
          <a:prstGeom prst="rect">
            <a:avLst/>
          </a:prstGeom>
        </p:spPr>
      </p:pic>
      <p:sp>
        <p:nvSpPr>
          <p:cNvPr id="8" name="TextBox 7"/>
          <p:cNvSpPr txBox="1"/>
          <p:nvPr/>
        </p:nvSpPr>
        <p:spPr>
          <a:xfrm>
            <a:off x="486811" y="3645516"/>
            <a:ext cx="2757486" cy="461665"/>
          </a:xfrm>
          <a:prstGeom prst="rect">
            <a:avLst/>
          </a:prstGeom>
          <a:noFill/>
        </p:spPr>
        <p:txBody>
          <a:bodyPr wrap="none" rtlCol="0">
            <a:spAutoFit/>
          </a:bodyPr>
          <a:lstStyle/>
          <a:p>
            <a:r>
              <a:rPr lang="en-US" sz="2400" dirty="0" smtClean="0">
                <a:solidFill>
                  <a:srgbClr val="F37120"/>
                </a:solidFill>
              </a:rPr>
              <a:t>Hurricane Katrina</a:t>
            </a:r>
            <a:endParaRPr lang="en-US" sz="2400" dirty="0">
              <a:solidFill>
                <a:srgbClr val="F37120"/>
              </a:solidFill>
            </a:endParaRPr>
          </a:p>
        </p:txBody>
      </p:sp>
      <p:sp>
        <p:nvSpPr>
          <p:cNvPr id="9" name="TextBox 8"/>
          <p:cNvSpPr txBox="1"/>
          <p:nvPr/>
        </p:nvSpPr>
        <p:spPr>
          <a:xfrm>
            <a:off x="6518443" y="3714012"/>
            <a:ext cx="2721809" cy="461665"/>
          </a:xfrm>
          <a:prstGeom prst="rect">
            <a:avLst/>
          </a:prstGeom>
          <a:noFill/>
        </p:spPr>
        <p:txBody>
          <a:bodyPr wrap="square" rtlCol="0">
            <a:spAutoFit/>
          </a:bodyPr>
          <a:lstStyle/>
          <a:p>
            <a:r>
              <a:rPr lang="en-US" sz="2400" dirty="0" smtClean="0">
                <a:solidFill>
                  <a:srgbClr val="F37120"/>
                </a:solidFill>
              </a:rPr>
              <a:t>Hurricane Sandy</a:t>
            </a:r>
            <a:endParaRPr lang="en-US" sz="2400" dirty="0">
              <a:solidFill>
                <a:srgbClr val="F37120"/>
              </a:solidFill>
            </a:endParaRPr>
          </a:p>
        </p:txBody>
      </p:sp>
      <p:sp>
        <p:nvSpPr>
          <p:cNvPr id="10" name="TextBox 9"/>
          <p:cNvSpPr txBox="1"/>
          <p:nvPr/>
        </p:nvSpPr>
        <p:spPr>
          <a:xfrm>
            <a:off x="3828700" y="4692313"/>
            <a:ext cx="2180405" cy="369332"/>
          </a:xfrm>
          <a:prstGeom prst="rect">
            <a:avLst/>
          </a:prstGeom>
          <a:noFill/>
        </p:spPr>
        <p:txBody>
          <a:bodyPr wrap="none" rtlCol="0">
            <a:spAutoFit/>
          </a:bodyPr>
          <a:lstStyle/>
          <a:p>
            <a:r>
              <a:rPr lang="en-US" smtClean="0"/>
              <a:t>Memorial Hospital</a:t>
            </a:r>
            <a:endParaRPr lang="en-US"/>
          </a:p>
        </p:txBody>
      </p:sp>
      <p:sp>
        <p:nvSpPr>
          <p:cNvPr id="11" name="TextBox 10"/>
          <p:cNvSpPr txBox="1"/>
          <p:nvPr/>
        </p:nvSpPr>
        <p:spPr>
          <a:xfrm>
            <a:off x="9865895" y="4692313"/>
            <a:ext cx="2079415" cy="369332"/>
          </a:xfrm>
          <a:prstGeom prst="rect">
            <a:avLst/>
          </a:prstGeom>
          <a:noFill/>
        </p:spPr>
        <p:txBody>
          <a:bodyPr wrap="none" rtlCol="0">
            <a:spAutoFit/>
          </a:bodyPr>
          <a:lstStyle/>
          <a:p>
            <a:r>
              <a:rPr lang="en-US" smtClean="0"/>
              <a:t>Bellevue Hospital</a:t>
            </a:r>
            <a:endParaRPr lang="en-US"/>
          </a:p>
        </p:txBody>
      </p:sp>
      <p:sp>
        <p:nvSpPr>
          <p:cNvPr id="12" name="TextBox 11"/>
          <p:cNvSpPr txBox="1"/>
          <p:nvPr/>
        </p:nvSpPr>
        <p:spPr>
          <a:xfrm>
            <a:off x="3555485" y="1203156"/>
            <a:ext cx="697627" cy="369332"/>
          </a:xfrm>
          <a:prstGeom prst="rect">
            <a:avLst/>
          </a:prstGeom>
          <a:noFill/>
        </p:spPr>
        <p:txBody>
          <a:bodyPr wrap="none" rtlCol="0">
            <a:spAutoFit/>
          </a:bodyPr>
          <a:lstStyle/>
          <a:p>
            <a:r>
              <a:rPr lang="en-US" dirty="0" smtClean="0">
                <a:solidFill>
                  <a:schemeClr val="bg1"/>
                </a:solidFill>
              </a:rPr>
              <a:t>2005</a:t>
            </a:r>
            <a:endParaRPr lang="en-US" dirty="0">
              <a:solidFill>
                <a:schemeClr val="bg1"/>
              </a:solidFill>
            </a:endParaRPr>
          </a:p>
        </p:txBody>
      </p:sp>
      <p:sp>
        <p:nvSpPr>
          <p:cNvPr id="13" name="TextBox 12"/>
          <p:cNvSpPr txBox="1"/>
          <p:nvPr/>
        </p:nvSpPr>
        <p:spPr>
          <a:xfrm>
            <a:off x="9545261" y="1203156"/>
            <a:ext cx="697627" cy="369332"/>
          </a:xfrm>
          <a:prstGeom prst="rect">
            <a:avLst/>
          </a:prstGeom>
          <a:noFill/>
        </p:spPr>
        <p:txBody>
          <a:bodyPr wrap="none" rtlCol="0">
            <a:spAutoFit/>
          </a:bodyPr>
          <a:lstStyle/>
          <a:p>
            <a:r>
              <a:rPr lang="en-US" dirty="0" smtClean="0">
                <a:solidFill>
                  <a:schemeClr val="bg1"/>
                </a:solidFill>
              </a:rPr>
              <a:t>2012</a:t>
            </a:r>
            <a:endParaRPr lang="en-US" dirty="0">
              <a:solidFill>
                <a:schemeClr val="bg1"/>
              </a:solidFill>
            </a:endParaRPr>
          </a:p>
        </p:txBody>
      </p:sp>
    </p:spTree>
    <p:extLst>
      <p:ext uri="{BB962C8B-B14F-4D97-AF65-F5344CB8AC3E}">
        <p14:creationId xmlns:p14="http://schemas.microsoft.com/office/powerpoint/2010/main" val="183978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Poll Question</a:t>
            </a:r>
            <a:endParaRPr lang="en-US" dirty="0"/>
          </a:p>
        </p:txBody>
      </p:sp>
      <p:sp>
        <p:nvSpPr>
          <p:cNvPr id="3" name="Text Placeholder 2"/>
          <p:cNvSpPr>
            <a:spLocks noGrp="1"/>
          </p:cNvSpPr>
          <p:nvPr>
            <p:ph type="body" sz="quarter" idx="12"/>
          </p:nvPr>
        </p:nvSpPr>
        <p:spPr/>
        <p:txBody>
          <a:bodyPr/>
          <a:lstStyle/>
          <a:p>
            <a:pPr marL="0" indent="0">
              <a:buNone/>
            </a:pPr>
            <a:r>
              <a:rPr lang="en-US" dirty="0" smtClean="0">
                <a:solidFill>
                  <a:srgbClr val="F37120"/>
                </a:solidFill>
              </a:rPr>
              <a:t>Does your facility/facilities currently meet the new CMS Emergency Preparedness Guidelines? </a:t>
            </a:r>
          </a:p>
          <a:p>
            <a:pPr marL="0" indent="0">
              <a:buNone/>
            </a:pPr>
            <a:endParaRPr lang="en-US" dirty="0"/>
          </a:p>
          <a:p>
            <a:pPr marL="1143000" lvl="2">
              <a:buFont typeface="Arial" charset="0"/>
              <a:buChar char="•"/>
            </a:pPr>
            <a:r>
              <a:rPr lang="en-US" sz="2000" b="0" dirty="0" smtClean="0"/>
              <a:t>I don’t know</a:t>
            </a:r>
          </a:p>
          <a:p>
            <a:pPr marL="1143000" lvl="2">
              <a:buFont typeface="Arial" charset="0"/>
              <a:buChar char="•"/>
            </a:pPr>
            <a:endParaRPr lang="en-US" sz="2000" dirty="0"/>
          </a:p>
          <a:p>
            <a:pPr marL="1143000" lvl="2">
              <a:buFont typeface="Arial" charset="0"/>
              <a:buChar char="•"/>
            </a:pPr>
            <a:r>
              <a:rPr lang="en-US" sz="2000" b="0" dirty="0" smtClean="0"/>
              <a:t>Yes, we’ve reviewed the information and feel confident</a:t>
            </a:r>
          </a:p>
          <a:p>
            <a:pPr marL="1143000" lvl="2">
              <a:buFont typeface="Arial" charset="0"/>
              <a:buChar char="•"/>
            </a:pPr>
            <a:endParaRPr lang="en-US" sz="2000" b="0" dirty="0" smtClean="0"/>
          </a:p>
          <a:p>
            <a:pPr marL="1143000" lvl="2">
              <a:buFont typeface="Arial" charset="0"/>
              <a:buChar char="•"/>
            </a:pPr>
            <a:r>
              <a:rPr lang="en-US" sz="2000" b="0" dirty="0" smtClean="0"/>
              <a:t>No, but we expect to be in compliance by the deadline</a:t>
            </a:r>
          </a:p>
          <a:p>
            <a:pPr marL="1143000" lvl="2">
              <a:buFont typeface="Arial" charset="0"/>
              <a:buChar char="•"/>
            </a:pPr>
            <a:endParaRPr lang="en-US" sz="2000" b="0" dirty="0" smtClean="0"/>
          </a:p>
          <a:p>
            <a:pPr marL="1143000" lvl="2">
              <a:buFont typeface="Arial" charset="0"/>
              <a:buChar char="•"/>
            </a:pPr>
            <a:r>
              <a:rPr lang="en-US" sz="2000" b="0" dirty="0" smtClean="0"/>
              <a:t>No, and we’re concerned about meeting the deadline</a:t>
            </a:r>
            <a:endParaRPr lang="en-US" sz="2000" b="0" dirty="0"/>
          </a:p>
        </p:txBody>
      </p:sp>
    </p:spTree>
    <p:extLst>
      <p:ext uri="{BB962C8B-B14F-4D97-AF65-F5344CB8AC3E}">
        <p14:creationId xmlns:p14="http://schemas.microsoft.com/office/powerpoint/2010/main" val="10156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Final Rule </a:t>
            </a:r>
            <a:r>
              <a:rPr lang="is-IS" dirty="0" smtClean="0"/>
              <a:t>… </a:t>
            </a:r>
            <a:endParaRPr lang="en-US" dirty="0"/>
          </a:p>
        </p:txBody>
      </p:sp>
      <p:sp>
        <p:nvSpPr>
          <p:cNvPr id="4" name="Text Placeholder 3"/>
          <p:cNvSpPr>
            <a:spLocks noGrp="1" noChangeArrowheads="1"/>
          </p:cNvSpPr>
          <p:nvPr>
            <p:ph type="body" idx="4294967295"/>
          </p:nvPr>
        </p:nvSpPr>
        <p:spPr>
          <a:xfrm>
            <a:off x="1140326" y="1130967"/>
            <a:ext cx="9809747" cy="4535905"/>
          </a:xfrm>
          <a:prstGeom prst="rect">
            <a:avLst/>
          </a:prstGeom>
        </p:spPr>
        <p:txBody>
          <a:bodyPr/>
          <a:lstStyle/>
          <a:p>
            <a:pPr marL="0" indent="0" eaLnBrk="1" hangingPunct="1">
              <a:buFont typeface="Wingdings" charset="2"/>
              <a:buNone/>
            </a:pPr>
            <a:r>
              <a:rPr lang="en-US" altLang="en-US" b="0" dirty="0"/>
              <a:t>“</a:t>
            </a:r>
            <a:r>
              <a:rPr lang="en-US" altLang="ja-JP" b="0" dirty="0"/>
              <a:t>Comprehensive, consistent, flexible, and dynamic regulator approach to emergency preparedness that incorporates lessons learned and proven best </a:t>
            </a:r>
            <a:r>
              <a:rPr lang="en-US" altLang="ja-JP" b="0" dirty="0" smtClean="0"/>
              <a:t>practices.”</a:t>
            </a:r>
            <a:endParaRPr lang="en-US" altLang="x-none" sz="1800" b="0" dirty="0"/>
          </a:p>
          <a:p>
            <a:pPr marL="0" indent="0" eaLnBrk="1" hangingPunct="1">
              <a:buFont typeface="Wingdings" charset="2"/>
              <a:buNone/>
            </a:pPr>
            <a:endParaRPr lang="en-US" altLang="x-none" sz="1800" b="0" dirty="0"/>
          </a:p>
          <a:p>
            <a:pPr marL="0" indent="0" algn="r" eaLnBrk="1" hangingPunct="1">
              <a:buFont typeface="Wingdings" charset="2"/>
              <a:buNone/>
            </a:pPr>
            <a:r>
              <a:rPr lang="en-US" altLang="x-none" sz="1800" b="0" dirty="0" smtClean="0"/>
              <a:t>42 CFR parts 403, 416, 418, 441, 460, 482, 483, 484, 485, 486, 491, and 494</a:t>
            </a:r>
          </a:p>
          <a:p>
            <a:pPr marL="0" indent="0" algn="r" eaLnBrk="1" hangingPunct="1">
              <a:buFont typeface="Wingdings" charset="2"/>
              <a:buNone/>
            </a:pPr>
            <a:endParaRPr lang="en-US" altLang="x-none" sz="1800" b="0" dirty="0" smtClean="0"/>
          </a:p>
          <a:p>
            <a:pPr marL="0" indent="0" algn="r" eaLnBrk="1" hangingPunct="1">
              <a:buFont typeface="Wingdings" charset="2"/>
              <a:buNone/>
            </a:pPr>
            <a:endParaRPr lang="en-US" altLang="x-none" sz="1800" b="0" dirty="0"/>
          </a:p>
          <a:p>
            <a:pPr marL="0" indent="0" eaLnBrk="1" hangingPunct="1">
              <a:buFont typeface="Wingdings" charset="2"/>
              <a:buNone/>
            </a:pPr>
            <a:r>
              <a:rPr lang="en-US" altLang="x-none" dirty="0" smtClean="0"/>
              <a:t>Focusing  on </a:t>
            </a:r>
            <a:r>
              <a:rPr lang="is-IS" altLang="x-none" dirty="0" smtClean="0"/>
              <a:t>…</a:t>
            </a:r>
          </a:p>
          <a:p>
            <a:pPr marL="285750" indent="-285750" eaLnBrk="1" hangingPunct="1">
              <a:buFont typeface="Arial" charset="0"/>
              <a:buChar char="•"/>
            </a:pPr>
            <a:r>
              <a:rPr lang="is-IS" altLang="x-none" sz="1800" b="0" dirty="0" smtClean="0"/>
              <a:t>Safeguarding Human Resources</a:t>
            </a:r>
          </a:p>
          <a:p>
            <a:pPr marL="285750" indent="-285750" eaLnBrk="1" hangingPunct="1">
              <a:buFont typeface="Arial" charset="0"/>
              <a:buChar char="•"/>
            </a:pPr>
            <a:r>
              <a:rPr lang="is-IS" altLang="x-none" sz="1800" b="0" dirty="0" smtClean="0"/>
              <a:t>Maintaining Business Continuity</a:t>
            </a:r>
          </a:p>
          <a:p>
            <a:pPr marL="285750" indent="-285750" eaLnBrk="1" hangingPunct="1">
              <a:buFont typeface="Arial" charset="0"/>
              <a:buChar char="•"/>
            </a:pPr>
            <a:r>
              <a:rPr lang="is-IS" altLang="x-none" sz="1800" b="0" dirty="0" smtClean="0"/>
              <a:t>Protecting Physical Resources</a:t>
            </a:r>
            <a:endParaRPr lang="en-US" altLang="x-none" sz="1800" b="0" dirty="0"/>
          </a:p>
        </p:txBody>
      </p:sp>
    </p:spTree>
    <p:extLst>
      <p:ext uri="{BB962C8B-B14F-4D97-AF65-F5344CB8AC3E}">
        <p14:creationId xmlns:p14="http://schemas.microsoft.com/office/powerpoint/2010/main" val="5529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Overview of CMS Guidelines</a:t>
            </a:r>
            <a:endParaRPr lang="en-US" dirty="0"/>
          </a:p>
        </p:txBody>
      </p:sp>
      <p:sp>
        <p:nvSpPr>
          <p:cNvPr id="5" name="Rectangle 4"/>
          <p:cNvSpPr/>
          <p:nvPr/>
        </p:nvSpPr>
        <p:spPr>
          <a:xfrm>
            <a:off x="2486526" y="1383631"/>
            <a:ext cx="3272589" cy="2033337"/>
          </a:xfrm>
          <a:prstGeom prst="rect">
            <a:avLst/>
          </a:prstGeom>
          <a:solidFill>
            <a:srgbClr val="F37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Risk Assessment</a:t>
            </a:r>
          </a:p>
          <a:p>
            <a:pPr algn="ctr"/>
            <a:r>
              <a:rPr lang="en-US" sz="2400" dirty="0" smtClean="0"/>
              <a:t>&amp; Planning</a:t>
            </a:r>
          </a:p>
          <a:p>
            <a:pPr algn="ctr"/>
            <a:endParaRPr lang="en-US" sz="2400" dirty="0"/>
          </a:p>
        </p:txBody>
      </p:sp>
      <p:sp>
        <p:nvSpPr>
          <p:cNvPr id="6" name="Rectangle 5"/>
          <p:cNvSpPr/>
          <p:nvPr/>
        </p:nvSpPr>
        <p:spPr>
          <a:xfrm>
            <a:off x="2486526" y="3569367"/>
            <a:ext cx="3272589" cy="2033337"/>
          </a:xfrm>
          <a:prstGeom prst="rect">
            <a:avLst/>
          </a:prstGeom>
          <a:solidFill>
            <a:srgbClr val="F37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r>
              <a:rPr lang="en-US" sz="2400" dirty="0" smtClean="0"/>
              <a:t>Communication Plan</a:t>
            </a:r>
            <a:endParaRPr lang="en-US" sz="2400" dirty="0"/>
          </a:p>
        </p:txBody>
      </p:sp>
      <p:sp>
        <p:nvSpPr>
          <p:cNvPr id="7" name="Rectangle 6"/>
          <p:cNvSpPr/>
          <p:nvPr/>
        </p:nvSpPr>
        <p:spPr>
          <a:xfrm>
            <a:off x="5931568" y="3569368"/>
            <a:ext cx="3272589" cy="2033337"/>
          </a:xfrm>
          <a:prstGeom prst="rect">
            <a:avLst/>
          </a:prstGeom>
          <a:solidFill>
            <a:srgbClr val="F37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r>
              <a:rPr lang="en-US" sz="2400" dirty="0" smtClean="0"/>
              <a:t>Training</a:t>
            </a:r>
          </a:p>
          <a:p>
            <a:pPr algn="ctr"/>
            <a:r>
              <a:rPr lang="en-US" sz="2400" dirty="0" smtClean="0"/>
              <a:t>&amp; Testing</a:t>
            </a:r>
            <a:endParaRPr lang="en-US" sz="2400" dirty="0"/>
          </a:p>
        </p:txBody>
      </p:sp>
      <p:sp>
        <p:nvSpPr>
          <p:cNvPr id="8" name="Rectangle 7"/>
          <p:cNvSpPr/>
          <p:nvPr/>
        </p:nvSpPr>
        <p:spPr>
          <a:xfrm>
            <a:off x="5931568" y="1383631"/>
            <a:ext cx="3272589" cy="2033337"/>
          </a:xfrm>
          <a:prstGeom prst="rect">
            <a:avLst/>
          </a:prstGeom>
          <a:solidFill>
            <a:srgbClr val="F37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Policies &amp; Procedures</a:t>
            </a:r>
          </a:p>
          <a:p>
            <a:pPr algn="ctr"/>
            <a:endParaRPr lang="en-US" sz="2400" dirty="0"/>
          </a:p>
        </p:txBody>
      </p:sp>
      <p:sp>
        <p:nvSpPr>
          <p:cNvPr id="9" name="Rectangle 8"/>
          <p:cNvSpPr/>
          <p:nvPr/>
        </p:nvSpPr>
        <p:spPr>
          <a:xfrm>
            <a:off x="4569994" y="2869884"/>
            <a:ext cx="2378242" cy="1398966"/>
          </a:xfrm>
          <a:prstGeom prst="rect">
            <a:avLst/>
          </a:prstGeom>
          <a:solidFill>
            <a:srgbClr val="4978B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Emergency Preparedness Program</a:t>
            </a:r>
            <a:endParaRPr lang="en-US" dirty="0"/>
          </a:p>
        </p:txBody>
      </p:sp>
    </p:spTree>
    <p:extLst>
      <p:ext uri="{BB962C8B-B14F-4D97-AF65-F5344CB8AC3E}">
        <p14:creationId xmlns:p14="http://schemas.microsoft.com/office/powerpoint/2010/main" val="110061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17 Provider &amp; Supplier Types</a:t>
            </a:r>
            <a:endParaRPr lang="en-US" dirty="0"/>
          </a:p>
        </p:txBody>
      </p:sp>
      <p:sp>
        <p:nvSpPr>
          <p:cNvPr id="5" name="Content Placeholder 2"/>
          <p:cNvSpPr txBox="1">
            <a:spLocks/>
          </p:cNvSpPr>
          <p:nvPr/>
        </p:nvSpPr>
        <p:spPr>
          <a:xfrm>
            <a:off x="1076158" y="1263316"/>
            <a:ext cx="10130590" cy="42712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2"/>
          <a:lstStyle>
            <a:lvl1pPr marL="457200" indent="-4572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dirty="0" smtClean="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dirty="0" smtClean="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Char char="§"/>
              <a:defRPr/>
            </a:pPr>
            <a:r>
              <a:rPr lang="en-US" sz="1400" b="0" dirty="0" smtClean="0"/>
              <a:t>Ambulatory Surgical Centers (ASCs)(Outpatient)</a:t>
            </a:r>
          </a:p>
          <a:p>
            <a:pPr>
              <a:buFont typeface="Wingdings" charset="0"/>
              <a:buChar char="§"/>
              <a:defRPr/>
            </a:pPr>
            <a:r>
              <a:rPr lang="en-US" sz="1400" b="0" dirty="0" smtClean="0"/>
              <a:t>Clinics, Rehabilitation Agencies, and Public Health Agencies as Providers of Outpatient Physical Therapy and Speech-Language Pathology Services (Outpatient)</a:t>
            </a:r>
          </a:p>
          <a:p>
            <a:pPr>
              <a:buFont typeface="Wingdings" charset="0"/>
              <a:buChar char="§"/>
              <a:defRPr/>
            </a:pPr>
            <a:r>
              <a:rPr lang="en-US" sz="1400" b="0" dirty="0" smtClean="0"/>
              <a:t>Community Mental Health Centers (CMHCs) (Outpatient)</a:t>
            </a:r>
          </a:p>
          <a:p>
            <a:pPr>
              <a:buFont typeface="Wingdings" charset="0"/>
              <a:buChar char="§"/>
              <a:defRPr/>
            </a:pPr>
            <a:r>
              <a:rPr lang="en-US" sz="1400" b="0" dirty="0" smtClean="0"/>
              <a:t>Comprehensive Outpatient Rehabilitation Facilities (CORFs) (Outpatient)</a:t>
            </a:r>
          </a:p>
          <a:p>
            <a:pPr>
              <a:buFont typeface="Wingdings" charset="0"/>
              <a:buChar char="§"/>
              <a:defRPr/>
            </a:pPr>
            <a:r>
              <a:rPr lang="en-US" sz="1400" b="0" dirty="0" smtClean="0"/>
              <a:t>Critical Access Hospitals (CAHs)(Inpatient)</a:t>
            </a:r>
          </a:p>
          <a:p>
            <a:pPr>
              <a:buFont typeface="Wingdings" charset="0"/>
              <a:buChar char="§"/>
              <a:defRPr/>
            </a:pPr>
            <a:r>
              <a:rPr lang="en-US" sz="1400" b="0" dirty="0" smtClean="0"/>
              <a:t>End-Stage Renal Disease (ESRD) Facilities (Outpatient)</a:t>
            </a:r>
          </a:p>
          <a:p>
            <a:pPr>
              <a:buFont typeface="Wingdings" charset="0"/>
              <a:buChar char="§"/>
              <a:defRPr/>
            </a:pPr>
            <a:r>
              <a:rPr lang="en-US" sz="1400" b="0" dirty="0" smtClean="0"/>
              <a:t>Home Health Agencies (HHAs) (Outpatient)</a:t>
            </a:r>
          </a:p>
          <a:p>
            <a:pPr>
              <a:buFont typeface="Wingdings" charset="0"/>
              <a:buChar char="§"/>
              <a:defRPr/>
            </a:pPr>
            <a:r>
              <a:rPr lang="en-US" sz="1400" b="0" dirty="0" smtClean="0"/>
              <a:t>Hospices (Inpatient and Outpatient)</a:t>
            </a:r>
          </a:p>
          <a:p>
            <a:pPr>
              <a:buFont typeface="Wingdings" charset="0"/>
              <a:buChar char="§"/>
              <a:defRPr/>
            </a:pPr>
            <a:r>
              <a:rPr lang="en-US" sz="1400" b="0" dirty="0" smtClean="0"/>
              <a:t>Hospitals (Inpatient)</a:t>
            </a:r>
          </a:p>
          <a:p>
            <a:pPr>
              <a:buFont typeface="Wingdings" charset="0"/>
              <a:buChar char="§"/>
              <a:defRPr/>
            </a:pPr>
            <a:r>
              <a:rPr lang="en-US" sz="1400" b="0" dirty="0" smtClean="0"/>
              <a:t>Intermediate Care Facilities for Individuals with Intellectual Disabilities (ICF/IID) (Inpatient)</a:t>
            </a:r>
          </a:p>
          <a:p>
            <a:pPr>
              <a:buFont typeface="Wingdings" charset="0"/>
              <a:buChar char="§"/>
              <a:defRPr/>
            </a:pPr>
            <a:r>
              <a:rPr lang="en-US" sz="1400" b="0" dirty="0" smtClean="0"/>
              <a:t>Long-Term Care (LTC) Facilities (Inpatient)</a:t>
            </a:r>
          </a:p>
          <a:p>
            <a:pPr>
              <a:buFont typeface="Wingdings" charset="0"/>
              <a:buChar char="§"/>
              <a:defRPr/>
            </a:pPr>
            <a:r>
              <a:rPr lang="en-US" sz="1400" b="0" dirty="0" smtClean="0"/>
              <a:t>Organ Procurement Organizations (OPOs)(Outpatient)</a:t>
            </a:r>
          </a:p>
          <a:p>
            <a:pPr>
              <a:buFont typeface="Wingdings" charset="0"/>
              <a:buChar char="§"/>
              <a:defRPr/>
            </a:pPr>
            <a:r>
              <a:rPr lang="en-US" sz="1400" b="0" dirty="0" smtClean="0"/>
              <a:t>Programs of All-Inclusive Care for the Elderly (PACE)(Outpatient)</a:t>
            </a:r>
          </a:p>
          <a:p>
            <a:pPr>
              <a:buFont typeface="Wingdings" charset="0"/>
              <a:buChar char="§"/>
              <a:defRPr/>
            </a:pPr>
            <a:r>
              <a:rPr lang="en-US" sz="1400" b="0" dirty="0" smtClean="0"/>
              <a:t>Psychiatric Residential Treatment Facilities (PRTFs) (Inpatient)</a:t>
            </a:r>
          </a:p>
          <a:p>
            <a:pPr>
              <a:buFont typeface="Wingdings" charset="0"/>
              <a:buChar char="§"/>
              <a:defRPr/>
            </a:pPr>
            <a:r>
              <a:rPr lang="en-US" sz="1400" b="0" dirty="0" smtClean="0"/>
              <a:t>Religious Nonmedical Health Care Institutions (RNHCIs) (Outpatient)</a:t>
            </a:r>
          </a:p>
          <a:p>
            <a:pPr>
              <a:buFont typeface="Wingdings" charset="0"/>
              <a:buChar char="§"/>
              <a:defRPr/>
            </a:pPr>
            <a:r>
              <a:rPr lang="en-US" sz="1400" b="0" dirty="0" smtClean="0"/>
              <a:t>Rural Health Clinics (RHCs) and Federally Qualified Health Centers (FQHCs)</a:t>
            </a:r>
          </a:p>
          <a:p>
            <a:pPr>
              <a:buFont typeface="Wingdings" charset="0"/>
              <a:buChar char="§"/>
              <a:defRPr/>
            </a:pPr>
            <a:r>
              <a:rPr lang="en-US" sz="1400" b="0" dirty="0" smtClean="0"/>
              <a:t>Transplant Centers (Inpatient)</a:t>
            </a:r>
          </a:p>
          <a:p>
            <a:pPr>
              <a:buFont typeface="Wingdings" charset="0"/>
              <a:buChar char="§"/>
              <a:defRPr/>
            </a:pPr>
            <a:endParaRPr lang="en-US" b="0" dirty="0"/>
          </a:p>
        </p:txBody>
      </p:sp>
      <p:sp>
        <p:nvSpPr>
          <p:cNvPr id="6" name="Rectangle 5"/>
          <p:cNvSpPr/>
          <p:nvPr/>
        </p:nvSpPr>
        <p:spPr>
          <a:xfrm>
            <a:off x="4415590" y="5534526"/>
            <a:ext cx="7615989" cy="646331"/>
          </a:xfrm>
          <a:prstGeom prst="rect">
            <a:avLst/>
          </a:prstGeom>
        </p:spPr>
        <p:txBody>
          <a:bodyPr wrap="square">
            <a:spAutoFit/>
          </a:bodyPr>
          <a:lstStyle/>
          <a:p>
            <a:r>
              <a:rPr lang="en-US" sz="1400" dirty="0" smtClean="0">
                <a:solidFill>
                  <a:srgbClr val="F37120"/>
                </a:solidFill>
              </a:rPr>
              <a:t> </a:t>
            </a:r>
            <a:r>
              <a:rPr lang="en-US" sz="2200" dirty="0" smtClean="0">
                <a:solidFill>
                  <a:srgbClr val="F37120"/>
                </a:solidFill>
              </a:rPr>
              <a:t>BU HEM Breakdown of Requirements by Provider Type </a:t>
            </a:r>
            <a:r>
              <a:rPr lang="en-US" sz="1400" dirty="0" smtClean="0">
                <a:solidFill>
                  <a:schemeClr val="bg2">
                    <a:lumMod val="50000"/>
                  </a:schemeClr>
                </a:solidFill>
              </a:rPr>
              <a:t>http</a:t>
            </a:r>
            <a:r>
              <a:rPr lang="en-US" sz="1400" dirty="0">
                <a:solidFill>
                  <a:schemeClr val="bg2">
                    <a:lumMod val="50000"/>
                  </a:schemeClr>
                </a:solidFill>
              </a:rPr>
              <a:t>://</a:t>
            </a:r>
            <a:r>
              <a:rPr lang="en-US" sz="1400" dirty="0" err="1">
                <a:solidFill>
                  <a:schemeClr val="bg2">
                    <a:lumMod val="50000"/>
                  </a:schemeClr>
                </a:solidFill>
              </a:rPr>
              <a:t>go.everbridge.com</a:t>
            </a:r>
            <a:r>
              <a:rPr lang="en-US" sz="1400" dirty="0">
                <a:solidFill>
                  <a:schemeClr val="bg2">
                    <a:lumMod val="50000"/>
                  </a:schemeClr>
                </a:solidFill>
              </a:rPr>
              <a:t>/</a:t>
            </a:r>
            <a:r>
              <a:rPr lang="en-US" sz="1400" dirty="0" err="1">
                <a:solidFill>
                  <a:schemeClr val="bg2">
                    <a:lumMod val="50000"/>
                  </a:schemeClr>
                </a:solidFill>
              </a:rPr>
              <a:t>rs</a:t>
            </a:r>
            <a:r>
              <a:rPr lang="en-US" sz="1400" dirty="0">
                <a:solidFill>
                  <a:schemeClr val="bg2">
                    <a:lumMod val="50000"/>
                  </a:schemeClr>
                </a:solidFill>
              </a:rPr>
              <a:t>/004-QSK-624/images/CMS%20BU%2017%20facilities.pdf</a:t>
            </a:r>
          </a:p>
        </p:txBody>
      </p:sp>
    </p:spTree>
    <p:extLst>
      <p:ext uri="{BB962C8B-B14F-4D97-AF65-F5344CB8AC3E}">
        <p14:creationId xmlns:p14="http://schemas.microsoft.com/office/powerpoint/2010/main" val="3051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e Slide">
  <a:themeElements>
    <a:clrScheme name="Custom 53">
      <a:dk1>
        <a:sysClr val="windowText" lastClr="000000"/>
      </a:dk1>
      <a:lt1>
        <a:sysClr val="window" lastClr="FFFFFF"/>
      </a:lt1>
      <a:dk2>
        <a:srgbClr val="3A3838"/>
      </a:dk2>
      <a:lt2>
        <a:srgbClr val="E7E6E6"/>
      </a:lt2>
      <a:accent1>
        <a:srgbClr val="D01F29"/>
      </a:accent1>
      <a:accent2>
        <a:srgbClr val="F37120"/>
      </a:accent2>
      <a:accent3>
        <a:srgbClr val="00994C"/>
      </a:accent3>
      <a:accent4>
        <a:srgbClr val="3D6578"/>
      </a:accent4>
      <a:accent5>
        <a:srgbClr val="42C1F0"/>
      </a:accent5>
      <a:accent6>
        <a:srgbClr val="7F3F97"/>
      </a:accent6>
      <a:hlink>
        <a:srgbClr val="A5A5A5"/>
      </a:hlink>
      <a:folHlink>
        <a:srgbClr val="D8D8D8"/>
      </a:folHlink>
    </a:clrScheme>
    <a:fontScheme name="everbridge">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6" id="{66209C13-E037-E248-ADB4-E50423E59FF9}" vid="{16EAEF9D-9B0B-4D46-B969-E2FDDA010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0880813060D147BD816B9ADA0EADE8" ma:contentTypeVersion="2" ma:contentTypeDescription="Create a new document." ma:contentTypeScope="" ma:versionID="7568f2c77e4ac96ee7161ce7d3e3899b">
  <xsd:schema xmlns:xsd="http://www.w3.org/2001/XMLSchema" xmlns:xs="http://www.w3.org/2001/XMLSchema" xmlns:p="http://schemas.microsoft.com/office/2006/metadata/properties" xmlns:ns2="5a86b52c-a9b3-414b-8fef-9f95199cc55c" targetNamespace="http://schemas.microsoft.com/office/2006/metadata/properties" ma:root="true" ma:fieldsID="12ebf1ab3caccd4272bc9c74dc842f9a" ns2:_="">
    <xsd:import namespace="5a86b52c-a9b3-414b-8fef-9f95199cc55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6b52c-a9b3-414b-8fef-9f95199cc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75BECF-CA85-4DF7-AD03-A55B19469364}">
  <ds:schemaRefs>
    <ds:schemaRef ds:uri="http://schemas.microsoft.com/sharepoint/v3/contenttype/forms"/>
  </ds:schemaRefs>
</ds:datastoreItem>
</file>

<file path=customXml/itemProps2.xml><?xml version="1.0" encoding="utf-8"?>
<ds:datastoreItem xmlns:ds="http://schemas.openxmlformats.org/officeDocument/2006/customXml" ds:itemID="{E27C38A0-9222-49B2-A633-7469D113D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6b52c-a9b3-414b-8fef-9f95199cc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8A8BB1-B1F8-40ED-AF06-B3046407E676}">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5a86b52c-a9b3-414b-8fef-9f95199cc55c"/>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Everbridge template</Template>
  <TotalTime>720</TotalTime>
  <Words>1899</Words>
  <Application>Microsoft Macintosh PowerPoint</Application>
  <PresentationFormat>Widescreen</PresentationFormat>
  <Paragraphs>236</Paragraphs>
  <Slides>28</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Calibri</vt:lpstr>
      <vt:lpstr>Century Gothic</vt:lpstr>
      <vt:lpstr>Courier New</vt:lpstr>
      <vt:lpstr>Helvetica Neue</vt:lpstr>
      <vt:lpstr>Lato</vt:lpstr>
      <vt:lpstr>ＭＳ Ｐゴシック</vt:lpstr>
      <vt:lpstr>Times New Roman</vt:lpstr>
      <vt:lpstr>Wingdings</vt:lpstr>
      <vt:lpstr>Arial</vt:lpstr>
      <vt:lpstr>Base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Johnson</dc:creator>
  <cp:lastModifiedBy>Lisa Johnson</cp:lastModifiedBy>
  <cp:revision>48</cp:revision>
  <dcterms:created xsi:type="dcterms:W3CDTF">2017-04-27T14:19:07Z</dcterms:created>
  <dcterms:modified xsi:type="dcterms:W3CDTF">2017-04-28T17:46:57Z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0x010100B60880813060D147BD816B9ADA0EADE8</vt:lpwstr>
  </property>
</Properties>
</file>